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354" r:id="rId3"/>
    <p:sldId id="454" r:id="rId4"/>
    <p:sldId id="438" r:id="rId5"/>
    <p:sldId id="439" r:id="rId6"/>
    <p:sldId id="431" r:id="rId7"/>
    <p:sldId id="430" r:id="rId8"/>
    <p:sldId id="413" r:id="rId9"/>
    <p:sldId id="447" r:id="rId10"/>
    <p:sldId id="449" r:id="rId11"/>
    <p:sldId id="416" r:id="rId12"/>
    <p:sldId id="442" r:id="rId13"/>
    <p:sldId id="411" r:id="rId14"/>
    <p:sldId id="417" r:id="rId15"/>
    <p:sldId id="427" r:id="rId16"/>
    <p:sldId id="412" r:id="rId17"/>
    <p:sldId id="418" r:id="rId18"/>
    <p:sldId id="428" r:id="rId19"/>
    <p:sldId id="429" r:id="rId20"/>
    <p:sldId id="409" r:id="rId21"/>
    <p:sldId id="414" r:id="rId22"/>
    <p:sldId id="415" r:id="rId23"/>
    <p:sldId id="441" r:id="rId24"/>
    <p:sldId id="420" r:id="rId25"/>
    <p:sldId id="443" r:id="rId26"/>
    <p:sldId id="451" r:id="rId27"/>
    <p:sldId id="445" r:id="rId28"/>
    <p:sldId id="450" r:id="rId29"/>
    <p:sldId id="452" r:id="rId30"/>
    <p:sldId id="455" r:id="rId31"/>
    <p:sldId id="353" r:id="rId32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B8DA"/>
    <a:srgbClr val="3366CC"/>
    <a:srgbClr val="FF00FF"/>
    <a:srgbClr val="EA426A"/>
    <a:srgbClr val="0099CC"/>
    <a:srgbClr val="003399"/>
    <a:srgbClr val="9057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8" autoAdjust="0"/>
    <p:restoredTop sz="98173" autoAdjust="0"/>
  </p:normalViewPr>
  <p:slideViewPr>
    <p:cSldViewPr>
      <p:cViewPr>
        <p:scale>
          <a:sx n="87" d="100"/>
          <a:sy n="87" d="100"/>
        </p:scale>
        <p:origin x="-2580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856"/>
    </p:cViewPr>
  </p:sorterViewPr>
  <p:notesViewPr>
    <p:cSldViewPr showGuides="1">
      <p:cViewPr>
        <p:scale>
          <a:sx n="150" d="100"/>
          <a:sy n="150" d="100"/>
        </p:scale>
        <p:origin x="-1992" y="2248"/>
      </p:cViewPr>
      <p:guideLst>
        <p:guide orient="horz" pos="3104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968D4-84F8-4693-B2D6-2E234F1511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29B56F-94F3-48D1-B59A-E9218798A182}">
      <dgm:prSet custT="1"/>
      <dgm:spPr>
        <a:ln>
          <a:solidFill>
            <a:schemeClr val="tx2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fr-FR" sz="2400" b="0" cap="all" baseline="0" dirty="0" smtClean="0">
              <a:solidFill>
                <a:schemeClr val="bg1"/>
              </a:solidFill>
              <a:latin typeface="+mn-lt"/>
              <a:cs typeface="Arial" pitchFamily="34" charset="0"/>
            </a:rPr>
            <a:t>LE dispositif D’ADMISSION AU SEJOUR POUR RAISONS DE SANTE</a:t>
          </a:r>
          <a:endParaRPr lang="fr-FR" sz="2400" b="0" cap="all" baseline="0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5CDBCF1A-6E47-4895-B35E-739BE79039C3}" type="parTrans" cxnId="{6AE5C464-643D-41CE-81C3-1BFF9F8F0B8F}">
      <dgm:prSet/>
      <dgm:spPr/>
      <dgm:t>
        <a:bodyPr/>
        <a:lstStyle/>
        <a:p>
          <a:endParaRPr lang="fr-FR"/>
        </a:p>
      </dgm:t>
    </dgm:pt>
    <dgm:pt modelId="{BA30EC23-2EF3-4769-8E05-58C17503754D}" type="sibTrans" cxnId="{6AE5C464-643D-41CE-81C3-1BFF9F8F0B8F}">
      <dgm:prSet/>
      <dgm:spPr/>
      <dgm:t>
        <a:bodyPr/>
        <a:lstStyle/>
        <a:p>
          <a:endParaRPr lang="fr-FR"/>
        </a:p>
      </dgm:t>
    </dgm:pt>
    <dgm:pt modelId="{549AB30D-6206-4D6A-8F9C-4064EA303D11}" type="pres">
      <dgm:prSet presAssocID="{C28968D4-84F8-4693-B2D6-2E234F1511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A430AD-E669-4E03-8201-6AF87F365953}" type="pres">
      <dgm:prSet presAssocID="{5729B56F-94F3-48D1-B59A-E9218798A182}" presName="parentText" presStyleLbl="node1" presStyleIdx="0" presStyleCnt="1" custLinFactNeighborY="65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4081AF-55EC-FF49-81CF-7FD152642616}" type="presOf" srcId="{C28968D4-84F8-4693-B2D6-2E234F15111E}" destId="{549AB30D-6206-4D6A-8F9C-4064EA303D11}" srcOrd="0" destOrd="0" presId="urn:microsoft.com/office/officeart/2005/8/layout/vList2"/>
    <dgm:cxn modelId="{53877622-3996-3D44-A373-BDF40AB9A18B}" type="presOf" srcId="{5729B56F-94F3-48D1-B59A-E9218798A182}" destId="{5DA430AD-E669-4E03-8201-6AF87F365953}" srcOrd="0" destOrd="0" presId="urn:microsoft.com/office/officeart/2005/8/layout/vList2"/>
    <dgm:cxn modelId="{6AE5C464-643D-41CE-81C3-1BFF9F8F0B8F}" srcId="{C28968D4-84F8-4693-B2D6-2E234F15111E}" destId="{5729B56F-94F3-48D1-B59A-E9218798A182}" srcOrd="0" destOrd="0" parTransId="{5CDBCF1A-6E47-4895-B35E-739BE79039C3}" sibTransId="{BA30EC23-2EF3-4769-8E05-58C17503754D}"/>
    <dgm:cxn modelId="{6E26A023-2852-2C4B-A83F-C17DAC228972}" type="presParOf" srcId="{549AB30D-6206-4D6A-8F9C-4064EA303D11}" destId="{5DA430AD-E669-4E03-8201-6AF87F3659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A430AD-E669-4E03-8201-6AF87F365953}">
      <dsp:nvSpPr>
        <dsp:cNvPr id="0" name=""/>
        <dsp:cNvSpPr/>
      </dsp:nvSpPr>
      <dsp:spPr>
        <a:xfrm>
          <a:off x="0" y="134558"/>
          <a:ext cx="835292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400" b="0" kern="1200" cap="all" baseline="0" dirty="0" smtClean="0">
              <a:solidFill>
                <a:schemeClr val="bg1"/>
              </a:solidFill>
              <a:latin typeface="+mn-lt"/>
              <a:cs typeface="Arial" pitchFamily="34" charset="0"/>
            </a:rPr>
            <a:t>LE dispositif D’ADMISSION AU SEJOUR POUR RAISONS DE SANTE</a:t>
          </a:r>
          <a:endParaRPr lang="fr-FR" sz="2400" b="0" kern="1200" cap="all" baseline="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0" y="134558"/>
        <a:ext cx="8352928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283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283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EB11719D-A95C-4B34-876A-CDDCD5FFC66D}" type="datetimeFigureOut">
              <a:rPr lang="fr-FR" smtClean="0"/>
              <a:pPr/>
              <a:t>05/01/2017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2239"/>
            <a:ext cx="2945659" cy="49283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1150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283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283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E8DD359C-BF73-4F8E-86A1-F371302B1BC1}" type="datetimeFigureOut">
              <a:rPr lang="fr-FR" smtClean="0"/>
              <a:pPr/>
              <a:t>05/01/2017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59" cy="49283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283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B73CB02D-0087-4633-910C-1D5593B3E2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74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747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collège est constitué d’1 </a:t>
            </a:r>
            <a:r>
              <a:rPr lang="fr-FR" dirty="0" err="1" smtClean="0"/>
              <a:t>medzo</a:t>
            </a:r>
            <a:r>
              <a:rPr lang="fr-FR" dirty="0" smtClean="0"/>
              <a:t> et de 2 médecins instructeurs</a:t>
            </a:r>
          </a:p>
          <a:p>
            <a:r>
              <a:rPr lang="fr-FR" dirty="0" smtClean="0"/>
              <a:t>Chaque dossier fait l’objet de la formation d’un collège </a:t>
            </a:r>
            <a:r>
              <a:rPr lang="fr-FR" dirty="0" err="1" smtClean="0"/>
              <a:t>adhoc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président du collège est le médecin coordonnateur de zone (MEDZO) les deux autres membres du collège sont nommés en fonction d'un tableau de disponibilité national  </a:t>
            </a:r>
            <a:r>
              <a:rPr lang="fr-FR" dirty="0" smtClean="0"/>
              <a:t>dit AGENDA</a:t>
            </a:r>
            <a:r>
              <a:rPr lang="fr-FR" dirty="0"/>
              <a:t>. </a:t>
            </a:r>
            <a:r>
              <a:rPr lang="fr-FR" dirty="0" smtClean="0"/>
              <a:t>Cet agenda permet </a:t>
            </a:r>
            <a:r>
              <a:rPr lang="fr-FR" dirty="0"/>
              <a:t>à tous les médecins </a:t>
            </a:r>
            <a:r>
              <a:rPr lang="fr-FR" dirty="0" smtClean="0"/>
              <a:t> OFII </a:t>
            </a:r>
            <a:r>
              <a:rPr lang="fr-FR" dirty="0"/>
              <a:t>de positionner des disponibilités calendaires pour participer aux collèges habilités à statuer dans la procédure étrangers malades</a:t>
            </a:r>
            <a:r>
              <a:rPr lang="fr-FR" dirty="0" smtClean="0"/>
              <a:t>. La formation est donc « aléatoire » et n’est pas territorialisé en dehors du médecin coordonnateur de zone qui est l’interlocuteur du préfet si besoin. </a:t>
            </a:r>
          </a:p>
          <a:p>
            <a:endParaRPr lang="fr-FR" dirty="0"/>
          </a:p>
          <a:p>
            <a:r>
              <a:rPr lang="fr-FR" dirty="0" smtClean="0"/>
              <a:t>Tout médecin doit se récuser s’il a eu à connaitre le demandeur.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413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895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72065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543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5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06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le dossier n’est pas recevable: </a:t>
            </a:r>
          </a:p>
          <a:p>
            <a:r>
              <a:rPr lang="fr-FR" dirty="0"/>
              <a:t>-</a:t>
            </a:r>
            <a:r>
              <a:rPr lang="fr-FR" dirty="0" smtClean="0"/>
              <a:t>le demandeur en est informé </a:t>
            </a:r>
          </a:p>
          <a:p>
            <a:r>
              <a:rPr lang="fr-FR" dirty="0" smtClean="0"/>
              <a:t>(- La préfecture en est informée?)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713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prévoyons que</a:t>
            </a:r>
            <a:r>
              <a:rPr lang="fr-FR" baseline="0" dirty="0" smtClean="0"/>
              <a:t> chaque DT OFII conventionne avec un LABM qui garantit l’</a:t>
            </a:r>
            <a:r>
              <a:rPr lang="fr-FR" baseline="0" dirty="0" err="1" smtClean="0"/>
              <a:t>identito</a:t>
            </a:r>
            <a:r>
              <a:rPr lang="fr-FR" baseline="0" dirty="0" smtClean="0"/>
              <a:t>-vigilance pour éviter les fraudes aux analyses biologiques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160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médecin rapporteur authentifie l’état de santé invoqué par le demandeur </a:t>
            </a:r>
          </a:p>
          <a:p>
            <a:r>
              <a:rPr lang="fr-FR" dirty="0" smtClean="0"/>
              <a:t>Il n’est pas dans une relation de soins : c’est le médecin soignant</a:t>
            </a:r>
          </a:p>
          <a:p>
            <a:r>
              <a:rPr lang="fr-FR" dirty="0" smtClean="0"/>
              <a:t>Il recherchera</a:t>
            </a:r>
            <a:r>
              <a:rPr lang="fr-FR" baseline="0" dirty="0" smtClean="0"/>
              <a:t> toutes les informations nécessaires pour </a:t>
            </a:r>
            <a:r>
              <a:rPr lang="fr-FR" baseline="0" dirty="0" err="1" smtClean="0"/>
              <a:t>completer</a:t>
            </a:r>
            <a:r>
              <a:rPr lang="fr-FR" baseline="0" dirty="0" smtClean="0"/>
              <a:t> son rapport. A </a:t>
            </a:r>
            <a:r>
              <a:rPr lang="fr-FR" baseline="0" dirty="0" err="1" smtClean="0"/>
              <a:t>defaut</a:t>
            </a:r>
            <a:r>
              <a:rPr lang="fr-FR" baseline="0" dirty="0" smtClean="0"/>
              <a:t>, le rapport sera rendu en l’état des informations. </a:t>
            </a:r>
          </a:p>
          <a:p>
            <a:r>
              <a:rPr lang="fr-FR" baseline="0" dirty="0" smtClean="0"/>
              <a:t>De même le collège recherchera toutes les informations nécessaires.</a:t>
            </a:r>
            <a:endParaRPr lang="fr-FR" dirty="0" smtClean="0"/>
          </a:p>
          <a:p>
            <a:r>
              <a:rPr lang="fr-FR" dirty="0" smtClean="0"/>
              <a:t>Il est dans une relation de contrôle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7195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0786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MIDEM sont nommés en fonction d'un tableau de disponibilité national.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peut être composé de psychiatres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l’Ordonnance n° 2014-1329 du 6 novembre 2014 relative aux délibérations à distance des instances administratives à caractère collégial.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038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B02D-0087-4633-910C-1D5593B3E22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021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8C73-A3EA-4878-A527-941C4E03C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824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659563" y="6569869"/>
            <a:ext cx="24257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20B4302-11C1-488B-B566-AB58803AC1EB}" type="slidenum">
              <a:rPr lang="fr-FR" altLang="fr-FR" sz="800" b="1" smtClean="0">
                <a:solidFill>
                  <a:srgbClr val="004494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800" b="1" dirty="0" smtClean="0">
              <a:solidFill>
                <a:srgbClr val="004494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921625" cy="2016125"/>
          </a:xfrm>
        </p:spPr>
        <p:txBody>
          <a:bodyPr anchor="b"/>
          <a:lstStyle>
            <a:lvl1pPr>
              <a:defRPr sz="4800">
                <a:solidFill>
                  <a:srgbClr val="004494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708275"/>
            <a:ext cx="7921625" cy="1279525"/>
          </a:xfrm>
        </p:spPr>
        <p:txBody>
          <a:bodyPr>
            <a:spAutoFit/>
          </a:bodyPr>
          <a:lstStyle>
            <a:lvl1pPr marL="0" indent="0" algn="ctr">
              <a:spcBef>
                <a:spcPct val="20000"/>
              </a:spcBef>
              <a:buFontTx/>
              <a:buNone/>
              <a:defRPr sz="42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72955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0128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71919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84612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84613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378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159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115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650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8342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416205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392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8C73-A3EA-4878-A527-941C4E03C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8589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465138"/>
            <a:ext cx="1979613" cy="56610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465138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750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8C73-A3EA-4878-A527-941C4E03C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825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8C73-A3EA-4878-A527-941C4E03C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578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8C73-A3EA-4878-A527-941C4E03C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05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fr-FR" dirty="0" smtClean="0"/>
              <a:t>Thanh Le Luong, Direction pôle santé</a:t>
            </a:r>
          </a:p>
          <a:p>
            <a:fld id="{4FC88C73-A3EA-4878-A527-941C4E03C05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N:\DPS DIRECTION POLE SANTE\1 GESTION DOCUMENTAIRE\1.1 CHARTE GRAPHIQUE\1.1.2 LOGO OFII_1_rv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570" y="6246000"/>
            <a:ext cx="6492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8C73-A3EA-4878-A527-941C4E03C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554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8C73-A3EA-4878-A527-941C4E03C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30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8C73-A3EA-4878-A527-941C4E03C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227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8C73-A3EA-4878-A527-941C4E03C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975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65138"/>
            <a:ext cx="7921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12875"/>
            <a:ext cx="7921625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488" y="6443663"/>
            <a:ext cx="543401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4494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/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6588224" y="6453188"/>
            <a:ext cx="242411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40793C5-7D38-4CFC-AEEF-70249D119989}" type="slidenum">
              <a:rPr lang="fr-FR" altLang="fr-FR" sz="800" b="1" smtClean="0">
                <a:solidFill>
                  <a:srgbClr val="004494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800" b="1" dirty="0" smtClean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38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09563" indent="-309563" algn="l" rtl="0" eaLnBrk="0" fontAlgn="base" hangingPunct="0">
        <a:spcBef>
          <a:spcPct val="100000"/>
        </a:spcBef>
        <a:spcAft>
          <a:spcPct val="0"/>
        </a:spcAft>
        <a:buSzPct val="250000"/>
        <a:buBlip>
          <a:blip r:embed="rId14"/>
        </a:buBlip>
        <a:defRPr b="1">
          <a:solidFill>
            <a:srgbClr val="004494"/>
          </a:solidFill>
          <a:latin typeface="+mn-lt"/>
          <a:ea typeface="+mn-ea"/>
          <a:cs typeface="+mn-cs"/>
        </a:defRPr>
      </a:lvl1pPr>
      <a:lvl2pPr marL="579438" indent="-257175" algn="l" rtl="0" eaLnBrk="0" fontAlgn="base" hangingPunct="0">
        <a:spcBef>
          <a:spcPct val="50000"/>
        </a:spcBef>
        <a:spcAft>
          <a:spcPct val="0"/>
        </a:spcAft>
        <a:buClr>
          <a:srgbClr val="DA5E70"/>
        </a:buClr>
        <a:buFont typeface="Wingdings" pitchFamily="2" charset="2"/>
        <a:buChar char="n"/>
        <a:defRPr sz="1400">
          <a:solidFill>
            <a:srgbClr val="5A5099"/>
          </a:solidFill>
          <a:latin typeface="+mn-lt"/>
          <a:cs typeface="+mn-cs"/>
        </a:defRPr>
      </a:lvl2pPr>
      <a:lvl3pPr marL="836613" indent="-255588" algn="l" rtl="0" eaLnBrk="0" fontAlgn="base" hangingPunct="0">
        <a:spcBef>
          <a:spcPct val="40000"/>
        </a:spcBef>
        <a:spcAft>
          <a:spcPct val="0"/>
        </a:spcAft>
        <a:buClr>
          <a:srgbClr val="004494"/>
        </a:buClr>
        <a:buSzPct val="130000"/>
        <a:buFont typeface="Wingdings 3" pitchFamily="18" charset="2"/>
        <a:buBlip>
          <a:blip r:embed="rId15"/>
        </a:buBlip>
        <a:defRPr sz="1300">
          <a:solidFill>
            <a:srgbClr val="004494"/>
          </a:solidFill>
          <a:latin typeface="+mn-lt"/>
          <a:cs typeface="+mn-cs"/>
        </a:defRPr>
      </a:lvl3pPr>
      <a:lvl4pPr marL="1039813" indent="-20161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004494"/>
          </a:solidFill>
          <a:latin typeface="+mn-lt"/>
          <a:cs typeface="+mn-cs"/>
        </a:defRPr>
      </a:lvl4pPr>
      <a:lvl5pPr marL="1243013" indent="-201613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4494"/>
          </a:solidFill>
          <a:latin typeface="+mn-lt"/>
          <a:cs typeface="+mn-cs"/>
        </a:defRPr>
      </a:lvl5pPr>
      <a:lvl6pPr marL="1700213" indent="-20161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494"/>
          </a:solidFill>
          <a:latin typeface="+mn-lt"/>
          <a:cs typeface="+mn-cs"/>
        </a:defRPr>
      </a:lvl6pPr>
      <a:lvl7pPr marL="2157413" indent="-20161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494"/>
          </a:solidFill>
          <a:latin typeface="+mn-lt"/>
          <a:cs typeface="+mn-cs"/>
        </a:defRPr>
      </a:lvl7pPr>
      <a:lvl8pPr marL="2614613" indent="-20161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494"/>
          </a:solidFill>
          <a:latin typeface="+mn-lt"/>
          <a:cs typeface="+mn-cs"/>
        </a:defRPr>
      </a:lvl8pPr>
      <a:lvl9pPr marL="3071813" indent="-20161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494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xmlns="" val="2976421369"/>
              </p:ext>
            </p:extLst>
          </p:nvPr>
        </p:nvGraphicFramePr>
        <p:xfrm>
          <a:off x="539552" y="1328961"/>
          <a:ext cx="8352928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232248"/>
          </a:xfrm>
        </p:spPr>
        <p:txBody>
          <a:bodyPr>
            <a:noAutofit/>
          </a:bodyPr>
          <a:lstStyle/>
          <a:p>
            <a:endParaRPr lang="fr-FR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DGS - 5 DECEMBRE 2016</a:t>
            </a:r>
            <a:endParaRPr lang="fr-FR" sz="2000" dirty="0">
              <a:solidFill>
                <a:schemeClr val="bg1">
                  <a:lumMod val="65000"/>
                </a:schemeClr>
              </a:solidFill>
              <a:latin typeface="+mj-lt"/>
              <a:cs typeface="Arial" pitchFamily="34" charset="0"/>
            </a:endParaRPr>
          </a:p>
          <a:p>
            <a:pPr algn="r"/>
            <a:endParaRPr lang="fr-FR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Dr Thanh LE LUONG, </a:t>
            </a:r>
          </a:p>
          <a:p>
            <a:pPr algn="r"/>
            <a:r>
              <a:rPr lang="fr-F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Directrice du Pôle Santé</a:t>
            </a:r>
          </a:p>
        </p:txBody>
      </p:sp>
    </p:spTree>
    <p:extLst>
      <p:ext uri="{BB962C8B-B14F-4D97-AF65-F5344CB8AC3E}">
        <p14:creationId xmlns:p14="http://schemas.microsoft.com/office/powerpoint/2010/main" xmlns="" val="14699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32258"/>
            <a:ext cx="7921625" cy="430887"/>
          </a:xfrm>
        </p:spPr>
        <p:txBody>
          <a:bodyPr/>
          <a:lstStyle/>
          <a:p>
            <a:r>
              <a:rPr lang="fr-FR" sz="2800" dirty="0" smtClean="0">
                <a:latin typeface="Calibri"/>
                <a:cs typeface="Calibri"/>
              </a:rPr>
              <a:t>Réception du dossier par le service médical de l’OFII</a:t>
            </a:r>
            <a:endParaRPr lang="fr-FR" sz="2800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68760"/>
            <a:ext cx="7921625" cy="4713288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fr-FR" b="0" dirty="0" smtClean="0">
                <a:solidFill>
                  <a:srgbClr val="000090"/>
                </a:solidFill>
                <a:latin typeface="Calibri"/>
                <a:ea typeface="Wingdings"/>
                <a:cs typeface="Calibri"/>
                <a:sym typeface="Wingdings"/>
              </a:rPr>
              <a:t></a:t>
            </a:r>
            <a:r>
              <a:rPr lang="fr-FR" b="0" dirty="0" smtClean="0">
                <a:solidFill>
                  <a:schemeClr val="tx1"/>
                </a:solidFill>
                <a:latin typeface="Calibri"/>
                <a:cs typeface="Calibri"/>
              </a:rPr>
              <a:t>Enveloppe ouverte exclusivement par un médecin ou une infirmière :</a:t>
            </a:r>
            <a:endParaRPr lang="fr-FR" b="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fr-FR" dirty="0" smtClean="0">
                <a:solidFill>
                  <a:schemeClr val="tx1"/>
                </a:solidFill>
                <a:latin typeface="Calibri"/>
                <a:cs typeface="Calibri"/>
              </a:rPr>
              <a:t>Le certificat médical: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  <a:latin typeface="Calibri"/>
                <a:cs typeface="Calibri"/>
              </a:rPr>
              <a:t> signé daté tamponné (cachet) rempli par le médecin du demandeur</a:t>
            </a:r>
          </a:p>
          <a:p>
            <a:pPr lvl="1"/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s</a:t>
            </a:r>
            <a:r>
              <a:rPr lang="fr-FR" sz="1800" dirty="0" smtClean="0">
                <a:solidFill>
                  <a:schemeClr val="tx1"/>
                </a:solidFill>
                <a:latin typeface="Calibri"/>
                <a:cs typeface="Calibri"/>
              </a:rPr>
              <a:t>igné par le demandeur attestant:</a:t>
            </a:r>
          </a:p>
          <a:p>
            <a:pPr lvl="2"/>
            <a:r>
              <a:rPr lang="fr-FR" sz="1800" dirty="0" smtClean="0">
                <a:solidFill>
                  <a:srgbClr val="0000FF"/>
                </a:solidFill>
                <a:latin typeface="Calibri"/>
                <a:cs typeface="Calibri"/>
              </a:rPr>
              <a:t>De son accord pour la transmission de ses données de santé au médecin de l’OFII</a:t>
            </a:r>
          </a:p>
          <a:p>
            <a:pPr lvl="2"/>
            <a:r>
              <a:rPr lang="fr-FR" sz="1800" dirty="0" smtClean="0">
                <a:solidFill>
                  <a:srgbClr val="0000FF"/>
                </a:solidFill>
                <a:latin typeface="Calibri"/>
                <a:cs typeface="Calibri"/>
              </a:rPr>
              <a:t>De son information sur le traitement informatisé de ses données de santé (loi Informatique et Libertés) et de ses droits d’accès et de rectification.</a:t>
            </a:r>
          </a:p>
          <a:p>
            <a:pPr lvl="2"/>
            <a:r>
              <a:rPr lang="fr-FR" sz="1800" dirty="0" smtClean="0">
                <a:solidFill>
                  <a:srgbClr val="0000FF"/>
                </a:solidFill>
                <a:latin typeface="Calibri"/>
                <a:cs typeface="Calibri"/>
              </a:rPr>
              <a:t>De la disponibilité d’un numéro d’appel pour s’informer.</a:t>
            </a:r>
          </a:p>
          <a:p>
            <a:pPr lvl="1"/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Accompagné de documents médicaux (analyses, CR hospitalisations, etc.)</a:t>
            </a:r>
          </a:p>
          <a:p>
            <a:pPr marL="53975" indent="0">
              <a:buNone/>
            </a:pPr>
            <a:r>
              <a:rPr lang="fr-FR" b="0" dirty="0" smtClean="0">
                <a:solidFill>
                  <a:schemeClr val="tx1"/>
                </a:solidFill>
                <a:latin typeface="Calibri"/>
                <a:ea typeface="Wingdings"/>
                <a:cs typeface="Calibri"/>
                <a:sym typeface="Wingdings"/>
              </a:rPr>
              <a:t></a:t>
            </a:r>
            <a:r>
              <a:rPr lang="fr-FR" sz="1800" b="0" dirty="0" smtClean="0">
                <a:solidFill>
                  <a:schemeClr val="tx1"/>
                </a:solidFill>
                <a:latin typeface="Calibri"/>
                <a:cs typeface="Calibri"/>
              </a:rPr>
              <a:t>L’OFII dispose au plus de 3 mois pour rendre un avis</a:t>
            </a:r>
            <a:endParaRPr lang="fr-FR" sz="18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3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63035"/>
            <a:ext cx="7921625" cy="369332"/>
          </a:xfrm>
        </p:spPr>
        <p:txBody>
          <a:bodyPr/>
          <a:lstStyle/>
          <a:p>
            <a:r>
              <a:rPr lang="fr-FR" dirty="0" smtClean="0"/>
              <a:t>Traitement médical de la réception du dossier EM 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2592786"/>
              </p:ext>
            </p:extLst>
          </p:nvPr>
        </p:nvGraphicFramePr>
        <p:xfrm>
          <a:off x="323528" y="1252984"/>
          <a:ext cx="8496944" cy="4959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8"/>
                <a:gridCol w="1224136"/>
                <a:gridCol w="3096344"/>
                <a:gridCol w="2304256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Demandeur</a:t>
                      </a:r>
                      <a:r>
                        <a:rPr lang="fr-FR" sz="1400" baseline="0" dirty="0" smtClean="0"/>
                        <a:t> EM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Envoi</a:t>
                      </a:r>
                      <a:r>
                        <a:rPr lang="fr-FR" sz="1400" baseline="0" dirty="0" smtClean="0"/>
                        <a:t> vers OFII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DT de référence</a:t>
                      </a:r>
                    </a:p>
                    <a:p>
                      <a:pPr algn="ctr"/>
                      <a:r>
                        <a:rPr lang="fr-FR" sz="1400" dirty="0" smtClean="0"/>
                        <a:t>Service</a:t>
                      </a:r>
                      <a:r>
                        <a:rPr lang="fr-FR" sz="1400" baseline="0" dirty="0" smtClean="0"/>
                        <a:t> Médical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Traitement</a:t>
                      </a:r>
                    </a:p>
                    <a:p>
                      <a:pPr algn="ctr"/>
                      <a:r>
                        <a:rPr lang="fr-FR" sz="1400" dirty="0" smtClean="0"/>
                        <a:t>dans</a:t>
                      </a:r>
                      <a:r>
                        <a:rPr lang="fr-FR" sz="1400" baseline="0" dirty="0" smtClean="0"/>
                        <a:t> THEMIS</a:t>
                      </a:r>
                      <a:endParaRPr lang="fr-FR" sz="1400" dirty="0"/>
                    </a:p>
                  </a:txBody>
                  <a:tcPr/>
                </a:tc>
              </a:tr>
              <a:tr h="7827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827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964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8271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9454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008000"/>
                          </a:solidFill>
                        </a:rPr>
                        <a:t>O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5091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Fin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de procédure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Fin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de procédure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467544" y="1872764"/>
            <a:ext cx="15841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PREFECTURE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6" name="Organigramme : Procédé prédéfini 5"/>
          <p:cNvSpPr/>
          <p:nvPr/>
        </p:nvSpPr>
        <p:spPr>
          <a:xfrm>
            <a:off x="467544" y="2611708"/>
            <a:ext cx="1584176" cy="64807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Remise kit 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7" name="Organigramme : Procédé prédéfini 6"/>
          <p:cNvSpPr/>
          <p:nvPr/>
        </p:nvSpPr>
        <p:spPr>
          <a:xfrm>
            <a:off x="467544" y="4193943"/>
            <a:ext cx="1584176" cy="64807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Certificat médical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7544" y="3434906"/>
            <a:ext cx="15841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Démarche </a:t>
            </a:r>
            <a:r>
              <a:rPr lang="fr-FR" sz="1400" dirty="0" err="1" smtClean="0">
                <a:solidFill>
                  <a:schemeClr val="accent4"/>
                </a:solidFill>
              </a:rPr>
              <a:t>Méd.soignant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10" name="Organigramme : Décision 9"/>
          <p:cNvSpPr/>
          <p:nvPr/>
        </p:nvSpPr>
        <p:spPr>
          <a:xfrm>
            <a:off x="422075" y="4954921"/>
            <a:ext cx="1618628" cy="6480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envoi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27592" y="4909611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O</a:t>
            </a:r>
            <a:endParaRPr lang="fr-FR" sz="1400" b="1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49602" y="547951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375941" y="4990925"/>
            <a:ext cx="85584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Voie postale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17" name="Organigramme : Décision 16"/>
          <p:cNvSpPr/>
          <p:nvPr/>
        </p:nvSpPr>
        <p:spPr>
          <a:xfrm>
            <a:off x="3635896" y="2611708"/>
            <a:ext cx="2732291" cy="6480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Certificat médical type rempli et signé</a:t>
            </a:r>
          </a:p>
          <a:p>
            <a:pPr algn="ctr"/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76064" y="2564904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O</a:t>
            </a:r>
            <a:endParaRPr lang="fr-FR" sz="1400" b="1" dirty="0">
              <a:solidFill>
                <a:srgbClr val="008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 flipV="1">
            <a:off x="4716016" y="3376737"/>
            <a:ext cx="2160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380312" y="436510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O</a:t>
            </a:r>
            <a:r>
              <a:rPr lang="fr-FR" sz="1400" b="1" dirty="0" smtClean="0"/>
              <a:t>/</a:t>
            </a:r>
            <a:r>
              <a:rPr lang="fr-FR" sz="1400" b="1" dirty="0" smtClean="0">
                <a:solidFill>
                  <a:srgbClr val="FF0000"/>
                </a:solidFill>
              </a:rPr>
              <a:t>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4" name="Organigramme : Décision 23"/>
          <p:cNvSpPr/>
          <p:nvPr/>
        </p:nvSpPr>
        <p:spPr>
          <a:xfrm>
            <a:off x="3668346" y="4952535"/>
            <a:ext cx="975662" cy="63670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>
                <a:solidFill>
                  <a:schemeClr val="accent4"/>
                </a:solidFill>
              </a:rPr>
              <a:t>RépEM</a:t>
            </a:r>
            <a:r>
              <a:rPr lang="fr-FR" sz="1400" smtClean="0">
                <a:solidFill>
                  <a:schemeClr val="accent4"/>
                </a:solidFill>
              </a:rPr>
              <a:t> 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26" name="Organigramme : Procédé prédéfini 25"/>
          <p:cNvSpPr/>
          <p:nvPr/>
        </p:nvSpPr>
        <p:spPr>
          <a:xfrm>
            <a:off x="4067944" y="4173786"/>
            <a:ext cx="1656184" cy="64807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Retour EM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27" name="Organigramme : Procédé prédéfini 26"/>
          <p:cNvSpPr/>
          <p:nvPr/>
        </p:nvSpPr>
        <p:spPr>
          <a:xfrm>
            <a:off x="6876256" y="3140969"/>
            <a:ext cx="1296144" cy="43204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smtClean="0">
                <a:solidFill>
                  <a:schemeClr val="accent4"/>
                </a:solidFill>
              </a:rPr>
              <a:t>Info </a:t>
            </a:r>
            <a:r>
              <a:rPr lang="fr-FR" sz="1000" dirty="0" err="1" smtClean="0">
                <a:solidFill>
                  <a:schemeClr val="accent4"/>
                </a:solidFill>
              </a:rPr>
              <a:t>compl</a:t>
            </a:r>
            <a:r>
              <a:rPr lang="fr-FR" sz="1000" dirty="0" smtClean="0">
                <a:solidFill>
                  <a:schemeClr val="accent4"/>
                </a:solidFill>
              </a:rPr>
              <a:t>. </a:t>
            </a:r>
            <a:r>
              <a:rPr lang="fr-FR" sz="1000" dirty="0" err="1" smtClean="0">
                <a:solidFill>
                  <a:schemeClr val="accent4"/>
                </a:solidFill>
              </a:rPr>
              <a:t>Méd</a:t>
            </a:r>
            <a:r>
              <a:rPr lang="fr-FR" sz="1000" dirty="0" smtClean="0">
                <a:solidFill>
                  <a:schemeClr val="accent4"/>
                </a:solidFill>
              </a:rPr>
              <a:t> soignant (15j)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29" name="Organigramme : Décision 28"/>
          <p:cNvSpPr/>
          <p:nvPr/>
        </p:nvSpPr>
        <p:spPr>
          <a:xfrm>
            <a:off x="7014762" y="3963335"/>
            <a:ext cx="1157637" cy="4017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solidFill>
                  <a:schemeClr val="accent4"/>
                </a:solidFill>
              </a:rPr>
              <a:t>RépMT</a:t>
            </a:r>
            <a:r>
              <a:rPr lang="fr-FR" sz="1400" dirty="0" smtClean="0">
                <a:solidFill>
                  <a:schemeClr val="accent4"/>
                </a:solidFill>
              </a:rPr>
              <a:t> 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33" name="Rogner un rectangle à un seul coin 32"/>
          <p:cNvSpPr/>
          <p:nvPr/>
        </p:nvSpPr>
        <p:spPr>
          <a:xfrm>
            <a:off x="6649215" y="5026133"/>
            <a:ext cx="2016224" cy="54107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MAJ des informations dans THEMIS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34" name="Rogner un rectangle à un seul coin 33"/>
          <p:cNvSpPr/>
          <p:nvPr/>
        </p:nvSpPr>
        <p:spPr>
          <a:xfrm>
            <a:off x="3639909" y="1877788"/>
            <a:ext cx="2726140" cy="5760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Avis de mise à disposition du dossier dans THEMIS</a:t>
            </a:r>
            <a:endParaRPr lang="fr-FR" sz="1400" dirty="0"/>
          </a:p>
        </p:txBody>
      </p:sp>
      <p:sp>
        <p:nvSpPr>
          <p:cNvPr id="37" name="Organigramme : Bande perforée 36"/>
          <p:cNvSpPr/>
          <p:nvPr/>
        </p:nvSpPr>
        <p:spPr>
          <a:xfrm>
            <a:off x="2367177" y="1907840"/>
            <a:ext cx="855847" cy="540988"/>
          </a:xfrm>
          <a:prstGeom prst="flowChartPunchedTap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Flux</a:t>
            </a:r>
            <a:endParaRPr lang="fr-FR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Organigramme : Bande perforée 37"/>
          <p:cNvSpPr/>
          <p:nvPr/>
        </p:nvSpPr>
        <p:spPr>
          <a:xfrm>
            <a:off x="6649215" y="5695458"/>
            <a:ext cx="2016223" cy="901893"/>
          </a:xfrm>
          <a:prstGeom prst="flowChartPunchedTap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00FF"/>
                </a:solidFill>
              </a:rPr>
              <a:t>Flux 1 vers préfecture</a:t>
            </a:r>
          </a:p>
          <a:p>
            <a:pPr algn="ctr"/>
            <a:r>
              <a:rPr lang="fr-FR" sz="1200" b="1" dirty="0" smtClean="0">
                <a:solidFill>
                  <a:srgbClr val="0000FF"/>
                </a:solidFill>
              </a:rPr>
              <a:t> « clos sans traitement OFII »</a:t>
            </a:r>
            <a:endParaRPr lang="fr-FR" sz="1200" b="1" dirty="0">
              <a:solidFill>
                <a:srgbClr val="0000FF"/>
              </a:solidFill>
            </a:endParaRPr>
          </a:p>
        </p:txBody>
      </p:sp>
      <p:cxnSp>
        <p:nvCxnSpPr>
          <p:cNvPr id="43" name="Connecteur droit avec flèche 42"/>
          <p:cNvCxnSpPr>
            <a:endCxn id="34" idx="2"/>
          </p:cNvCxnSpPr>
          <p:nvPr/>
        </p:nvCxnSpPr>
        <p:spPr>
          <a:xfrm>
            <a:off x="3254837" y="2165820"/>
            <a:ext cx="385072" cy="0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051720" y="2194029"/>
            <a:ext cx="385072" cy="0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1242709" y="2440636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1231692" y="3279528"/>
            <a:ext cx="0" cy="155378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1230615" y="4005064"/>
            <a:ext cx="6983" cy="188879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1235423" y="4843892"/>
            <a:ext cx="6983" cy="188879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10" idx="3"/>
            <a:endCxn id="14" idx="1"/>
          </p:cNvCxnSpPr>
          <p:nvPr/>
        </p:nvCxnSpPr>
        <p:spPr>
          <a:xfrm>
            <a:off x="2040703" y="5278957"/>
            <a:ext cx="335238" cy="0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1223632" y="5580351"/>
            <a:ext cx="6983" cy="188879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1997383" y="5866255"/>
            <a:ext cx="2195160" cy="0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5662043" y="5858683"/>
            <a:ext cx="987172" cy="0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stCxn id="34" idx="1"/>
            <a:endCxn id="17" idx="0"/>
          </p:cNvCxnSpPr>
          <p:nvPr/>
        </p:nvCxnSpPr>
        <p:spPr>
          <a:xfrm flipH="1">
            <a:off x="5002042" y="2453852"/>
            <a:ext cx="937" cy="15785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5001527" y="3245827"/>
            <a:ext cx="2521" cy="975261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>
            <a:off x="4142207" y="4842015"/>
            <a:ext cx="937" cy="15785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ngle 90"/>
          <p:cNvCxnSpPr/>
          <p:nvPr/>
        </p:nvCxnSpPr>
        <p:spPr>
          <a:xfrm rot="16200000" flipH="1">
            <a:off x="5969569" y="3349392"/>
            <a:ext cx="2090388" cy="1285127"/>
          </a:xfrm>
          <a:prstGeom prst="bentConnector3">
            <a:avLst>
              <a:gd name="adj1" fmla="val -595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Hexagone 95"/>
          <p:cNvSpPr/>
          <p:nvPr/>
        </p:nvSpPr>
        <p:spPr>
          <a:xfrm>
            <a:off x="35496" y="1340768"/>
            <a:ext cx="432048" cy="3600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97" name="Hexagone 96"/>
          <p:cNvSpPr/>
          <p:nvPr/>
        </p:nvSpPr>
        <p:spPr>
          <a:xfrm>
            <a:off x="8737578" y="5102762"/>
            <a:ext cx="432048" cy="3600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  <p:cxnSp>
        <p:nvCxnSpPr>
          <p:cNvPr id="89" name="Connecteur droit avec flèche 88"/>
          <p:cNvCxnSpPr>
            <a:stCxn id="33" idx="0"/>
          </p:cNvCxnSpPr>
          <p:nvPr/>
        </p:nvCxnSpPr>
        <p:spPr>
          <a:xfrm flipV="1">
            <a:off x="8665439" y="5278957"/>
            <a:ext cx="149524" cy="17713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Hexagone 98"/>
          <p:cNvSpPr/>
          <p:nvPr/>
        </p:nvSpPr>
        <p:spPr>
          <a:xfrm>
            <a:off x="8737578" y="5753275"/>
            <a:ext cx="432048" cy="3600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cxnSp>
        <p:nvCxnSpPr>
          <p:cNvPr id="107" name="Connecteur droit avec flèche 106"/>
          <p:cNvCxnSpPr/>
          <p:nvPr/>
        </p:nvCxnSpPr>
        <p:spPr>
          <a:xfrm flipV="1">
            <a:off x="8670948" y="5931567"/>
            <a:ext cx="149524" cy="17713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14" idx="0"/>
            <a:endCxn id="17" idx="1"/>
          </p:cNvCxnSpPr>
          <p:nvPr/>
        </p:nvCxnSpPr>
        <p:spPr>
          <a:xfrm rot="5400000" flipH="1" flipV="1">
            <a:off x="2192290" y="3547320"/>
            <a:ext cx="2055181" cy="832031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/>
          <p:nvPr/>
        </p:nvCxnSpPr>
        <p:spPr>
          <a:xfrm>
            <a:off x="9684568" y="2453852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endCxn id="29" idx="0"/>
          </p:cNvCxnSpPr>
          <p:nvPr/>
        </p:nvCxnSpPr>
        <p:spPr>
          <a:xfrm>
            <a:off x="7593581" y="3573017"/>
            <a:ext cx="0" cy="390318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24" idx="1"/>
            <a:endCxn id="14" idx="3"/>
          </p:cNvCxnSpPr>
          <p:nvPr/>
        </p:nvCxnSpPr>
        <p:spPr>
          <a:xfrm flipH="1">
            <a:off x="3231788" y="5270888"/>
            <a:ext cx="436558" cy="8069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24" idx="2"/>
          </p:cNvCxnSpPr>
          <p:nvPr/>
        </p:nvCxnSpPr>
        <p:spPr>
          <a:xfrm>
            <a:off x="4156177" y="5589240"/>
            <a:ext cx="55783" cy="216024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63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32258"/>
            <a:ext cx="7921625" cy="430887"/>
          </a:xfrm>
        </p:spPr>
        <p:txBody>
          <a:bodyPr/>
          <a:lstStyle/>
          <a:p>
            <a:r>
              <a:rPr lang="fr-FR" sz="2800" dirty="0" smtClean="0">
                <a:latin typeface="Calibri"/>
                <a:cs typeface="Calibri"/>
              </a:rPr>
              <a:t>examen médical et rapport médical en DT</a:t>
            </a:r>
            <a:endParaRPr lang="fr-FR" sz="2800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Le médecin rapporteur de l’OFII peut: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solliciter des informations complémentaires auprès du médecin, en informant  le demandeur,  qui a 15 jours pour les transmettre 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convoquer le demandeur,  faire procéder à des examens complémentaires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Il ne siège pas au collège pour le dossier concerné</a:t>
            </a:r>
          </a:p>
          <a:p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Le collège dispose des mêmes possibilités, en présence d’un interprète et d’un médecin à la demande de l’intéressé.  </a:t>
            </a:r>
          </a:p>
          <a:p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Lorsque l’étranger malade est un mineur, il est accompagné de son représentant légal</a:t>
            </a:r>
            <a:endParaRPr lang="fr-FR" sz="20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Hexagone 3"/>
          <p:cNvSpPr/>
          <p:nvPr/>
        </p:nvSpPr>
        <p:spPr>
          <a:xfrm>
            <a:off x="179512" y="1268760"/>
            <a:ext cx="432048" cy="3600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791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32258"/>
            <a:ext cx="7921625" cy="430887"/>
          </a:xfrm>
        </p:spPr>
        <p:txBody>
          <a:bodyPr/>
          <a:lstStyle/>
          <a:p>
            <a:r>
              <a:rPr lang="fr-FR" sz="2800" dirty="0" smtClean="0">
                <a:latin typeface="Calibri"/>
                <a:cs typeface="Calibri"/>
              </a:rPr>
              <a:t>LE RAPPORT MEDICAL DU MEDECIN OFII</a:t>
            </a:r>
            <a:endParaRPr lang="fr-FR" sz="2800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dirty="0" smtClean="0">
                <a:solidFill>
                  <a:schemeClr val="tx1"/>
                </a:solidFill>
                <a:latin typeface="Calibri"/>
                <a:cs typeface="Calibri"/>
              </a:rPr>
              <a:t>L’analyse du médecin OFII porte sur les informations </a:t>
            </a:r>
            <a:r>
              <a:rPr lang="fr-FR" b="0" i="1" dirty="0" smtClean="0">
                <a:solidFill>
                  <a:schemeClr val="tx1"/>
                </a:solidFill>
                <a:latin typeface="Calibri"/>
                <a:cs typeface="Calibri"/>
              </a:rPr>
              <a:t>médicales </a:t>
            </a:r>
            <a:r>
              <a:rPr lang="fr-FR" b="0" dirty="0" smtClean="0">
                <a:solidFill>
                  <a:schemeClr val="tx1"/>
                </a:solidFill>
                <a:latin typeface="Calibri"/>
                <a:cs typeface="Calibri"/>
              </a:rPr>
              <a:t>actualisées</a:t>
            </a:r>
            <a:r>
              <a:rPr lang="fr-FR" b="0" i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b="0" dirty="0" smtClean="0">
                <a:solidFill>
                  <a:schemeClr val="tx1"/>
                </a:solidFill>
                <a:latin typeface="Calibri"/>
                <a:cs typeface="Calibri"/>
              </a:rPr>
              <a:t>pour rendre son rapport.  </a:t>
            </a:r>
          </a:p>
          <a:p>
            <a:r>
              <a:rPr lang="fr-FR" b="0" dirty="0" smtClean="0">
                <a:solidFill>
                  <a:schemeClr val="tx1"/>
                </a:solidFill>
                <a:latin typeface="Calibri"/>
                <a:cs typeface="Calibri"/>
              </a:rPr>
              <a:t>Il n’est en aucun cas tenu de se référer aux anciens avis et rapports médicaux et ne peut se fonder uniquement sur ces éléments </a:t>
            </a:r>
          </a:p>
          <a:p>
            <a:r>
              <a:rPr lang="fr-FR" b="0" dirty="0" smtClean="0">
                <a:solidFill>
                  <a:schemeClr val="tx1"/>
                </a:solidFill>
                <a:latin typeface="Calibri"/>
                <a:cs typeface="Calibri"/>
              </a:rPr>
              <a:t>Le rapport doit permettre au collège de rendre un avis : bilan de l’état de santé, de sa pathologie, du stade, de son évolution , des traitements en cours.</a:t>
            </a:r>
          </a:p>
          <a:p>
            <a:r>
              <a:rPr lang="fr-FR" b="0" dirty="0" smtClean="0">
                <a:solidFill>
                  <a:schemeClr val="tx1"/>
                </a:solidFill>
                <a:latin typeface="Calibri"/>
                <a:cs typeface="Calibri"/>
              </a:rPr>
              <a:t>Le RM est rédigé même en l’absence de présentation aux convocations (examen médical ou examens complémentaires) ou de réponses aux demandes d’informations d’complémentaires</a:t>
            </a:r>
          </a:p>
          <a:p>
            <a:r>
              <a:rPr lang="fr-FR" b="0" dirty="0" smtClean="0">
                <a:solidFill>
                  <a:schemeClr val="tx1"/>
                </a:solidFill>
                <a:latin typeface="Calibri"/>
                <a:cs typeface="Calibri"/>
              </a:rPr>
              <a:t>Il est transmis au collège avec l’ensemble du dossier (la préfecture est informée que le rapport est fait)</a:t>
            </a:r>
          </a:p>
          <a:p>
            <a:endParaRPr lang="fr-FR" sz="2000" b="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fr-FR" sz="2000" b="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Hexagone 3"/>
          <p:cNvSpPr/>
          <p:nvPr/>
        </p:nvSpPr>
        <p:spPr>
          <a:xfrm>
            <a:off x="179512" y="1268760"/>
            <a:ext cx="432048" cy="3600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291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16814"/>
            <a:ext cx="7921625" cy="861774"/>
          </a:xfrm>
        </p:spPr>
        <p:txBody>
          <a:bodyPr/>
          <a:lstStyle/>
          <a:p>
            <a:r>
              <a:rPr lang="fr-FR" sz="2800" dirty="0" smtClean="0">
                <a:latin typeface="Calibri"/>
                <a:cs typeface="Calibri"/>
              </a:rPr>
              <a:t>Traitement médical  du dossier en DT </a:t>
            </a:r>
            <a:br>
              <a:rPr lang="fr-FR" sz="2800" dirty="0" smtClean="0">
                <a:latin typeface="Calibri"/>
                <a:cs typeface="Calibri"/>
              </a:rPr>
            </a:br>
            <a:endParaRPr lang="fr-FR" sz="2800" dirty="0">
              <a:latin typeface="Calibri"/>
              <a:cs typeface="Calibri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6630353"/>
              </p:ext>
            </p:extLst>
          </p:nvPr>
        </p:nvGraphicFramePr>
        <p:xfrm>
          <a:off x="323528" y="1208914"/>
          <a:ext cx="8424936" cy="51687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8352"/>
                <a:gridCol w="2520280"/>
                <a:gridCol w="2736304"/>
              </a:tblGrid>
              <a:tr h="5375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Infirmière et Médecin OFII </a:t>
                      </a:r>
                    </a:p>
                    <a:p>
                      <a:pPr algn="ctr"/>
                      <a:r>
                        <a:rPr lang="fr-FR" sz="1400" dirty="0" smtClean="0"/>
                        <a:t>en DT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Laboratoire médical</a:t>
                      </a:r>
                    </a:p>
                    <a:p>
                      <a:pPr algn="ctr"/>
                      <a:r>
                        <a:rPr lang="fr-FR" sz="1400" dirty="0" smtClean="0"/>
                        <a:t>conventionné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Agents</a:t>
                      </a:r>
                      <a:r>
                        <a:rPr lang="fr-FR" sz="1400" baseline="0" dirty="0" smtClean="0"/>
                        <a:t> liaisons OFII (Centralisés rue </a:t>
                      </a:r>
                      <a:r>
                        <a:rPr lang="fr-FR" sz="1400" baseline="0" dirty="0" err="1" smtClean="0"/>
                        <a:t>Bargue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</a:tr>
              <a:tr h="8119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B8B8DA"/>
                    </a:solidFill>
                  </a:tcPr>
                </a:tc>
              </a:tr>
              <a:tr h="8119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B8B8DA"/>
                    </a:solidFill>
                  </a:tcPr>
                </a:tc>
              </a:tr>
              <a:tr h="8119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B8B8DA"/>
                    </a:solidFill>
                  </a:tcPr>
                </a:tc>
              </a:tr>
              <a:tr h="8119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B8B8DA"/>
                    </a:solidFill>
                  </a:tcPr>
                </a:tc>
              </a:tr>
              <a:tr h="8119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B8B8DA"/>
                    </a:solidFill>
                  </a:tcPr>
                </a:tc>
              </a:tr>
              <a:tr h="571493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B8B8DA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467544" y="1872764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  <a:latin typeface="Calibri"/>
                <a:cs typeface="Calibri"/>
              </a:rPr>
              <a:t>Numérisation et analyse les pièces médicales du dossier</a:t>
            </a:r>
            <a:endParaRPr lang="fr-FR" sz="1400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99870" y="427910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O</a:t>
            </a:r>
            <a:endParaRPr lang="fr-FR" sz="1400" b="1" dirty="0"/>
          </a:p>
        </p:txBody>
      </p:sp>
      <p:sp>
        <p:nvSpPr>
          <p:cNvPr id="17" name="Organigramme : Décision 16"/>
          <p:cNvSpPr/>
          <p:nvPr/>
        </p:nvSpPr>
        <p:spPr>
          <a:xfrm>
            <a:off x="383914" y="2619789"/>
            <a:ext cx="2459894" cy="6480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  <a:latin typeface="Calibri"/>
                <a:cs typeface="Calibri"/>
              </a:rPr>
              <a:t>Convocation EM</a:t>
            </a:r>
            <a:endParaRPr lang="fr-FR" sz="1400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1619672" y="2440636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1619672" y="3279528"/>
            <a:ext cx="0" cy="155378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1617009" y="4065364"/>
            <a:ext cx="0" cy="249775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305480" y="2609936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680038" y="4007362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O</a:t>
            </a:r>
            <a:endParaRPr lang="fr-FR" sz="1400" b="1" dirty="0">
              <a:solidFill>
                <a:srgbClr val="0080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18652" y="3433194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0" name="Organigramme : Décision 59"/>
          <p:cNvSpPr/>
          <p:nvPr/>
        </p:nvSpPr>
        <p:spPr>
          <a:xfrm>
            <a:off x="3730723" y="2633339"/>
            <a:ext cx="1944215" cy="68033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EM </a:t>
            </a:r>
            <a:r>
              <a:rPr lang="fr-FR" sz="1400" dirty="0" smtClean="0">
                <a:solidFill>
                  <a:schemeClr val="accent4"/>
                </a:solidFill>
                <a:latin typeface="Calibri"/>
                <a:cs typeface="Calibri"/>
              </a:rPr>
              <a:t>présent</a:t>
            </a:r>
            <a:endParaRPr lang="fr-FR" sz="1400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64" name="Rogner un rectangle à un seul coin 63"/>
          <p:cNvSpPr/>
          <p:nvPr/>
        </p:nvSpPr>
        <p:spPr>
          <a:xfrm>
            <a:off x="3707905" y="4221088"/>
            <a:ext cx="1944215" cy="68638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  <a:latin typeface="Calibri"/>
                <a:cs typeface="Calibri"/>
              </a:rPr>
              <a:t>MAJ des informations dans  THEMIS</a:t>
            </a:r>
            <a:endParaRPr lang="fr-FR" sz="1400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71" name="Hexagone 70"/>
          <p:cNvSpPr/>
          <p:nvPr/>
        </p:nvSpPr>
        <p:spPr>
          <a:xfrm>
            <a:off x="179512" y="1290794"/>
            <a:ext cx="432048" cy="3600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  <p:cxnSp>
        <p:nvCxnSpPr>
          <p:cNvPr id="81" name="Connecteur droit avec flèche 80"/>
          <p:cNvCxnSpPr/>
          <p:nvPr/>
        </p:nvCxnSpPr>
        <p:spPr>
          <a:xfrm flipH="1">
            <a:off x="161934" y="3736908"/>
            <a:ext cx="669659" cy="0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rganigramme : Procédé prédéfini 65"/>
          <p:cNvSpPr/>
          <p:nvPr/>
        </p:nvSpPr>
        <p:spPr>
          <a:xfrm>
            <a:off x="3718791" y="3501008"/>
            <a:ext cx="1944215" cy="56435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Résultats ex </a:t>
            </a:r>
            <a:r>
              <a:rPr lang="fr-FR" sz="1400" dirty="0" err="1" smtClean="0">
                <a:solidFill>
                  <a:schemeClr val="accent4"/>
                </a:solidFill>
              </a:rPr>
              <a:t>compl</a:t>
            </a:r>
            <a:r>
              <a:rPr lang="fr-FR" sz="1400" dirty="0" smtClean="0">
                <a:solidFill>
                  <a:schemeClr val="accent4"/>
                </a:solidFill>
              </a:rPr>
              <a:t>.</a:t>
            </a:r>
            <a:endParaRPr lang="fr-FR" sz="1400" dirty="0">
              <a:solidFill>
                <a:schemeClr val="accent4"/>
              </a:solidFill>
            </a:endParaRPr>
          </a:p>
        </p:txBody>
      </p:sp>
      <p:cxnSp>
        <p:nvCxnSpPr>
          <p:cNvPr id="92" name="Connecteur en angle 91"/>
          <p:cNvCxnSpPr>
            <a:stCxn id="17" idx="1"/>
            <a:endCxn id="141" idx="1"/>
          </p:cNvCxnSpPr>
          <p:nvPr/>
        </p:nvCxnSpPr>
        <p:spPr>
          <a:xfrm rot="10800000" flipH="1" flipV="1">
            <a:off x="383913" y="2943824"/>
            <a:ext cx="42601" cy="3234521"/>
          </a:xfrm>
          <a:prstGeom prst="bentConnector3">
            <a:avLst>
              <a:gd name="adj1" fmla="val -53660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en angle 104"/>
          <p:cNvCxnSpPr>
            <a:stCxn id="134" idx="3"/>
            <a:endCxn id="126" idx="1"/>
          </p:cNvCxnSpPr>
          <p:nvPr/>
        </p:nvCxnSpPr>
        <p:spPr>
          <a:xfrm flipV="1">
            <a:off x="2483768" y="2160796"/>
            <a:ext cx="1240989" cy="32844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rganigramme : Procédé prédéfini 125"/>
          <p:cNvSpPr/>
          <p:nvPr/>
        </p:nvSpPr>
        <p:spPr>
          <a:xfrm>
            <a:off x="3724757" y="1836760"/>
            <a:ext cx="1944215" cy="64807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Convocation </a:t>
            </a:r>
            <a:r>
              <a:rPr lang="fr-FR" sz="1400" dirty="0" smtClean="0">
                <a:solidFill>
                  <a:schemeClr val="accent4"/>
                </a:solidFill>
                <a:latin typeface="Calibri"/>
                <a:cs typeface="Calibri"/>
              </a:rPr>
              <a:t>ex </a:t>
            </a:r>
            <a:r>
              <a:rPr lang="fr-FR" sz="1400" dirty="0" err="1" smtClean="0">
                <a:solidFill>
                  <a:schemeClr val="accent4"/>
                </a:solidFill>
                <a:latin typeface="Calibri"/>
                <a:cs typeface="Calibri"/>
              </a:rPr>
              <a:t>compl</a:t>
            </a:r>
            <a:r>
              <a:rPr lang="fr-FR" sz="1400" dirty="0" smtClean="0">
                <a:solidFill>
                  <a:schemeClr val="accent4"/>
                </a:solidFill>
                <a:latin typeface="Calibri"/>
                <a:cs typeface="Calibri"/>
              </a:rPr>
              <a:t>.</a:t>
            </a:r>
            <a:endParaRPr lang="fr-FR" sz="1400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133" name="Organigramme : Décision 132"/>
          <p:cNvSpPr/>
          <p:nvPr/>
        </p:nvSpPr>
        <p:spPr>
          <a:xfrm>
            <a:off x="827584" y="3417292"/>
            <a:ext cx="1593930" cy="6480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EM présent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134" name="Organigramme : Décision 133"/>
          <p:cNvSpPr/>
          <p:nvPr/>
        </p:nvSpPr>
        <p:spPr>
          <a:xfrm>
            <a:off x="827584" y="5085184"/>
            <a:ext cx="1656184" cy="7200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Ex </a:t>
            </a:r>
            <a:r>
              <a:rPr lang="fr-FR" sz="1400" dirty="0" err="1" smtClean="0">
                <a:solidFill>
                  <a:schemeClr val="accent4"/>
                </a:solidFill>
              </a:rPr>
              <a:t>compl</a:t>
            </a:r>
            <a:r>
              <a:rPr lang="fr-FR" sz="1400" dirty="0" smtClean="0">
                <a:solidFill>
                  <a:schemeClr val="accent4"/>
                </a:solidFill>
              </a:rPr>
              <a:t>.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139" name="Rectangle à coins arrondis 138"/>
          <p:cNvSpPr/>
          <p:nvPr/>
        </p:nvSpPr>
        <p:spPr>
          <a:xfrm>
            <a:off x="439080" y="4293096"/>
            <a:ext cx="2376264" cy="568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  <a:latin typeface="Calibri"/>
                <a:cs typeface="Calibri"/>
              </a:rPr>
              <a:t>Examen médical du demandeur </a:t>
            </a:r>
            <a:endParaRPr lang="fr-FR" sz="1400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141" name="Organigramme : Procédé prédéfini 140"/>
          <p:cNvSpPr/>
          <p:nvPr/>
        </p:nvSpPr>
        <p:spPr>
          <a:xfrm>
            <a:off x="426515" y="5975363"/>
            <a:ext cx="2376264" cy="40596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Calibri"/>
                <a:cs typeface="Calibri"/>
              </a:rPr>
              <a:t>Rédaction 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Calibri"/>
                <a:cs typeface="Calibri"/>
              </a:rPr>
              <a:t>rapport médical</a:t>
            </a:r>
            <a:endParaRPr lang="fr-FR"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148" name="Connecteur droit avec flèche 147"/>
          <p:cNvCxnSpPr>
            <a:endCxn id="60" idx="0"/>
          </p:cNvCxnSpPr>
          <p:nvPr/>
        </p:nvCxnSpPr>
        <p:spPr>
          <a:xfrm>
            <a:off x="4696866" y="2441288"/>
            <a:ext cx="5965" cy="192051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>
            <a:stCxn id="60" idx="2"/>
            <a:endCxn id="66" idx="0"/>
          </p:cNvCxnSpPr>
          <p:nvPr/>
        </p:nvCxnSpPr>
        <p:spPr>
          <a:xfrm flipH="1">
            <a:off x="4690899" y="3313672"/>
            <a:ext cx="11932" cy="18733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avec flèche 150"/>
          <p:cNvCxnSpPr>
            <a:stCxn id="66" idx="2"/>
            <a:endCxn id="64" idx="3"/>
          </p:cNvCxnSpPr>
          <p:nvPr/>
        </p:nvCxnSpPr>
        <p:spPr>
          <a:xfrm flipH="1">
            <a:off x="4680013" y="4065364"/>
            <a:ext cx="10886" cy="155724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Hexagone 156"/>
          <p:cNvSpPr/>
          <p:nvPr/>
        </p:nvSpPr>
        <p:spPr>
          <a:xfrm>
            <a:off x="5868144" y="1297074"/>
            <a:ext cx="432048" cy="3600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158" name="Rectangle à coins arrondis 157"/>
          <p:cNvSpPr/>
          <p:nvPr/>
        </p:nvSpPr>
        <p:spPr>
          <a:xfrm>
            <a:off x="6228184" y="1872764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4"/>
                </a:solidFill>
                <a:latin typeface="Calibri"/>
                <a:cs typeface="Calibri"/>
              </a:rPr>
              <a:t>Avis de mise à disposition du rapport médical</a:t>
            </a:r>
            <a:endParaRPr lang="fr-FR" sz="1600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173" name="Rectangle à coins arrondis 172"/>
          <p:cNvSpPr/>
          <p:nvPr/>
        </p:nvSpPr>
        <p:spPr>
          <a:xfrm>
            <a:off x="6228184" y="2716857"/>
            <a:ext cx="2376264" cy="568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4"/>
                </a:solidFill>
                <a:latin typeface="Calibri"/>
                <a:cs typeface="Calibri"/>
              </a:rPr>
              <a:t>Affectation  de MIDEM dans AGENDA (THEMIS) </a:t>
            </a:r>
            <a:endParaRPr lang="fr-FR" sz="1600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174" name="Rogner un rectangle à un seul coin 173"/>
          <p:cNvSpPr/>
          <p:nvPr/>
        </p:nvSpPr>
        <p:spPr>
          <a:xfrm>
            <a:off x="6239824" y="3484106"/>
            <a:ext cx="2353737" cy="5670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Affectation du dossier </a:t>
            </a:r>
          </a:p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au collège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176" name="Organigramme : Bande perforée 175"/>
          <p:cNvSpPr/>
          <p:nvPr/>
        </p:nvSpPr>
        <p:spPr>
          <a:xfrm>
            <a:off x="6250710" y="4232163"/>
            <a:ext cx="2353737" cy="145435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4"/>
                </a:solidFill>
                <a:latin typeface="Calibri"/>
                <a:cs typeface="Calibri"/>
              </a:rPr>
              <a:t>Notification </a:t>
            </a:r>
            <a:r>
              <a:rPr lang="fr-FR" sz="1400" dirty="0" smtClean="0">
                <a:solidFill>
                  <a:schemeClr val="accent4"/>
                </a:solidFill>
                <a:latin typeface="Calibri"/>
                <a:cs typeface="Calibri"/>
              </a:rPr>
              <a:t>au collège sélectionné du </a:t>
            </a:r>
            <a:r>
              <a:rPr lang="fr-FR" sz="1400" dirty="0">
                <a:solidFill>
                  <a:schemeClr val="accent4"/>
                </a:solidFill>
                <a:latin typeface="Calibri"/>
                <a:cs typeface="Calibri"/>
              </a:rPr>
              <a:t>calendrier </a:t>
            </a:r>
            <a:r>
              <a:rPr lang="fr-FR" sz="1400" dirty="0" smtClean="0">
                <a:solidFill>
                  <a:schemeClr val="accent4"/>
                </a:solidFill>
                <a:latin typeface="Calibri"/>
                <a:cs typeface="Calibri"/>
              </a:rPr>
              <a:t>de traitement </a:t>
            </a:r>
            <a:r>
              <a:rPr lang="fr-FR" sz="1400" dirty="0">
                <a:solidFill>
                  <a:schemeClr val="accent4"/>
                </a:solidFill>
                <a:latin typeface="Calibri"/>
                <a:cs typeface="Calibri"/>
              </a:rPr>
              <a:t>du dossier</a:t>
            </a:r>
          </a:p>
        </p:txBody>
      </p:sp>
      <p:sp>
        <p:nvSpPr>
          <p:cNvPr id="177" name="Hexagone 176"/>
          <p:cNvSpPr/>
          <p:nvPr/>
        </p:nvSpPr>
        <p:spPr>
          <a:xfrm>
            <a:off x="7211554" y="5877270"/>
            <a:ext cx="432048" cy="3600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cxnSp>
        <p:nvCxnSpPr>
          <p:cNvPr id="178" name="Connecteur droit avec flèche 177"/>
          <p:cNvCxnSpPr>
            <a:stCxn id="158" idx="2"/>
            <a:endCxn id="173" idx="0"/>
          </p:cNvCxnSpPr>
          <p:nvPr/>
        </p:nvCxnSpPr>
        <p:spPr>
          <a:xfrm>
            <a:off x="7416316" y="2448828"/>
            <a:ext cx="0" cy="268029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>
            <a:stCxn id="173" idx="2"/>
            <a:endCxn id="174" idx="3"/>
          </p:cNvCxnSpPr>
          <p:nvPr/>
        </p:nvCxnSpPr>
        <p:spPr>
          <a:xfrm>
            <a:off x="7416316" y="3284984"/>
            <a:ext cx="377" cy="199122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avec flèche 183"/>
          <p:cNvCxnSpPr>
            <a:stCxn id="174" idx="1"/>
            <a:endCxn id="176" idx="0"/>
          </p:cNvCxnSpPr>
          <p:nvPr/>
        </p:nvCxnSpPr>
        <p:spPr>
          <a:xfrm>
            <a:off x="7416693" y="4051106"/>
            <a:ext cx="10886" cy="326492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avec flèche 186"/>
          <p:cNvCxnSpPr>
            <a:stCxn id="176" idx="2"/>
          </p:cNvCxnSpPr>
          <p:nvPr/>
        </p:nvCxnSpPr>
        <p:spPr>
          <a:xfrm flipH="1">
            <a:off x="7422136" y="5541081"/>
            <a:ext cx="5443" cy="336189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rganigramme : Bande perforée 190"/>
          <p:cNvSpPr/>
          <p:nvPr/>
        </p:nvSpPr>
        <p:spPr>
          <a:xfrm>
            <a:off x="3727740" y="5840340"/>
            <a:ext cx="1944215" cy="901028"/>
          </a:xfrm>
          <a:prstGeom prst="flowChartPunchedTap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00FF"/>
                </a:solidFill>
              </a:rPr>
              <a:t>Flux 2 vers préfecture </a:t>
            </a:r>
          </a:p>
          <a:p>
            <a:pPr algn="ctr"/>
            <a:r>
              <a:rPr lang="fr-FR" sz="1400" b="1" dirty="0" smtClean="0">
                <a:solidFill>
                  <a:srgbClr val="0000FF"/>
                </a:solidFill>
              </a:rPr>
              <a:t>« </a:t>
            </a:r>
            <a:r>
              <a:rPr lang="fr-FR" sz="1200" b="1" dirty="0" smtClean="0">
                <a:solidFill>
                  <a:srgbClr val="0000FF"/>
                </a:solidFill>
              </a:rPr>
              <a:t>rapport médical établi»</a:t>
            </a:r>
            <a:endParaRPr lang="fr-FR" sz="1200" b="1" dirty="0">
              <a:solidFill>
                <a:srgbClr val="0000FF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655584" y="3193231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O</a:t>
            </a:r>
            <a:endParaRPr lang="fr-FR" sz="1400" b="1" dirty="0">
              <a:solidFill>
                <a:srgbClr val="008000"/>
              </a:solidFill>
            </a:endParaRPr>
          </a:p>
        </p:txBody>
      </p:sp>
      <p:cxnSp>
        <p:nvCxnSpPr>
          <p:cNvPr id="50" name="Connecteur droit avec flèche 49"/>
          <p:cNvCxnSpPr>
            <a:stCxn id="139" idx="2"/>
            <a:endCxn id="134" idx="0"/>
          </p:cNvCxnSpPr>
          <p:nvPr/>
        </p:nvCxnSpPr>
        <p:spPr>
          <a:xfrm>
            <a:off x="1627212" y="4861223"/>
            <a:ext cx="28464" cy="223961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339752" y="513744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O</a:t>
            </a:r>
            <a:endParaRPr lang="fr-FR" sz="1400" b="1" dirty="0">
              <a:solidFill>
                <a:srgbClr val="008000"/>
              </a:solidFill>
            </a:endParaRPr>
          </a:p>
        </p:txBody>
      </p:sp>
      <p:cxnSp>
        <p:nvCxnSpPr>
          <p:cNvPr id="59" name="Connecteur droit avec flèche 58"/>
          <p:cNvCxnSpPr>
            <a:stCxn id="134" idx="2"/>
            <a:endCxn id="141" idx="0"/>
          </p:cNvCxnSpPr>
          <p:nvPr/>
        </p:nvCxnSpPr>
        <p:spPr>
          <a:xfrm flipH="1">
            <a:off x="1614647" y="5805264"/>
            <a:ext cx="41029" cy="170099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1774628" y="5584573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85" name="Connecteur en angle 84"/>
          <p:cNvCxnSpPr>
            <a:endCxn id="64" idx="2"/>
          </p:cNvCxnSpPr>
          <p:nvPr/>
        </p:nvCxnSpPr>
        <p:spPr>
          <a:xfrm rot="5400000">
            <a:off x="2924792" y="3726938"/>
            <a:ext cx="1620457" cy="54229"/>
          </a:xfrm>
          <a:prstGeom prst="bentConnector4">
            <a:avLst>
              <a:gd name="adj1" fmla="val 1792"/>
              <a:gd name="adj2" fmla="val 52154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3600072" y="2689175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4788024" y="3193231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8000"/>
                </a:solidFill>
              </a:rPr>
              <a:t>O</a:t>
            </a:r>
            <a:endParaRPr lang="fr-FR" sz="1400" b="1" dirty="0">
              <a:solidFill>
                <a:srgbClr val="008000"/>
              </a:solidFill>
            </a:endParaRPr>
          </a:p>
        </p:txBody>
      </p:sp>
      <p:cxnSp>
        <p:nvCxnSpPr>
          <p:cNvPr id="94" name="Connecteur droit avec flèche 93"/>
          <p:cNvCxnSpPr>
            <a:stCxn id="64" idx="1"/>
          </p:cNvCxnSpPr>
          <p:nvPr/>
        </p:nvCxnSpPr>
        <p:spPr>
          <a:xfrm flipH="1">
            <a:off x="2802779" y="4907474"/>
            <a:ext cx="1877234" cy="1067889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>
            <a:stCxn id="141" idx="3"/>
          </p:cNvCxnSpPr>
          <p:nvPr/>
        </p:nvCxnSpPr>
        <p:spPr>
          <a:xfrm flipV="1">
            <a:off x="2802779" y="6178345"/>
            <a:ext cx="905126" cy="1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00"/>
          <p:cNvCxnSpPr>
            <a:stCxn id="191" idx="3"/>
            <a:endCxn id="158" idx="1"/>
          </p:cNvCxnSpPr>
          <p:nvPr/>
        </p:nvCxnSpPr>
        <p:spPr>
          <a:xfrm flipV="1">
            <a:off x="5671955" y="2160796"/>
            <a:ext cx="556229" cy="413005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34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32258"/>
            <a:ext cx="7921625" cy="430887"/>
          </a:xfrm>
        </p:spPr>
        <p:txBody>
          <a:bodyPr/>
          <a:lstStyle/>
          <a:p>
            <a:r>
              <a:rPr lang="fr-FR" sz="2800" dirty="0" smtClean="0">
                <a:latin typeface="Calibri"/>
                <a:cs typeface="Calibri"/>
              </a:rPr>
              <a:t>Le collège </a:t>
            </a:r>
            <a:endParaRPr lang="fr-FR" sz="2800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L’avis est rendu </a:t>
            </a:r>
            <a:r>
              <a:rPr lang="fr-FR" sz="2000" b="0" dirty="0">
                <a:solidFill>
                  <a:schemeClr val="tx1"/>
                </a:solidFill>
                <a:latin typeface="Calibri"/>
                <a:cs typeface="Calibri"/>
              </a:rPr>
              <a:t>par le </a:t>
            </a:r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collège au vu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du rapport médical et de l’ensemble des éléments du dossier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des possibilités de </a:t>
            </a:r>
            <a:r>
              <a:rPr lang="fr-FR" sz="2000" b="1" dirty="0" smtClean="0">
                <a:solidFill>
                  <a:schemeClr val="tx1"/>
                </a:solidFill>
                <a:latin typeface="Calibri"/>
                <a:cs typeface="Calibri"/>
              </a:rPr>
              <a:t>bénéficier effectivement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d’un traitement approprié dans le pays d’origine</a:t>
            </a:r>
          </a:p>
          <a:p>
            <a:pPr marL="0" lvl="1" indent="0">
              <a:spcBef>
                <a:spcPct val="100000"/>
              </a:spcBef>
              <a:buSzPct val="250000"/>
              <a:buNone/>
            </a:pPr>
            <a:r>
              <a:rPr lang="fr-FR" sz="20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Le collège se prononce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donc sur</a:t>
            </a:r>
            <a:r>
              <a:rPr lang="fr-FR" sz="20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:</a:t>
            </a:r>
          </a:p>
          <a:p>
            <a:pPr lvl="2">
              <a:buFontTx/>
              <a:buChar char="-"/>
            </a:pPr>
            <a:r>
              <a:rPr lang="fr-FR" sz="1900" dirty="0" smtClean="0">
                <a:solidFill>
                  <a:schemeClr val="tx1"/>
                </a:solidFill>
                <a:latin typeface="Calibri"/>
                <a:cs typeface="Calibri"/>
              </a:rPr>
              <a:t>l’état de santé du demandeur selon les critères de la loi</a:t>
            </a:r>
          </a:p>
          <a:p>
            <a:pPr lvl="2">
              <a:buFontTx/>
              <a:buChar char="-"/>
            </a:pPr>
            <a:r>
              <a:rPr lang="fr-FR" sz="1900" dirty="0" smtClean="0">
                <a:solidFill>
                  <a:schemeClr val="tx1"/>
                </a:solidFill>
                <a:latin typeface="Calibri"/>
                <a:cs typeface="Calibri"/>
              </a:rPr>
              <a:t>L’offre de soins et le système de santé dans le pays </a:t>
            </a:r>
          </a:p>
          <a:p>
            <a:pPr marL="323850" lvl="1" indent="0">
              <a:buNone/>
            </a:pPr>
            <a:r>
              <a:rPr lang="fr-FR" sz="2200" b="0" dirty="0" smtClean="0">
                <a:solidFill>
                  <a:schemeClr val="tx1"/>
                </a:solidFill>
                <a:latin typeface="Calibri"/>
                <a:cs typeface="Calibri"/>
              </a:rPr>
              <a:t>Le </a:t>
            </a:r>
            <a:r>
              <a:rPr lang="fr-FR" sz="2200" b="0" dirty="0">
                <a:solidFill>
                  <a:schemeClr val="tx1"/>
                </a:solidFill>
                <a:latin typeface="Calibri"/>
                <a:cs typeface="Calibri"/>
              </a:rPr>
              <a:t>collège peut convoquer le demandeur</a:t>
            </a:r>
            <a:r>
              <a:rPr lang="fr-FR" sz="2200" b="0" dirty="0" smtClean="0">
                <a:solidFill>
                  <a:schemeClr val="tx1"/>
                </a:solidFill>
                <a:latin typeface="Calibri"/>
                <a:cs typeface="Calibri"/>
              </a:rPr>
              <a:t>, l’examiner et demander des examens complémentaires </a:t>
            </a:r>
          </a:p>
          <a:p>
            <a:pPr marL="0" indent="0">
              <a:buNone/>
            </a:pPr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L’avis est transmis au préfet qui n’est pas lié par l’avis</a:t>
            </a:r>
            <a:endParaRPr lang="fr-FR" sz="20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Hexagone 4"/>
          <p:cNvSpPr/>
          <p:nvPr/>
        </p:nvSpPr>
        <p:spPr>
          <a:xfrm>
            <a:off x="179512" y="1268760"/>
            <a:ext cx="432048" cy="36004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36362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32258"/>
            <a:ext cx="7921625" cy="430887"/>
          </a:xfrm>
        </p:spPr>
        <p:txBody>
          <a:bodyPr/>
          <a:lstStyle/>
          <a:p>
            <a:r>
              <a:rPr lang="fr-FR" sz="2800" dirty="0" smtClean="0">
                <a:latin typeface="Calibri"/>
                <a:cs typeface="Calibri"/>
              </a:rPr>
              <a:t>Le collège </a:t>
            </a:r>
            <a:endParaRPr lang="fr-FR" sz="2800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70000"/>
              </a:lnSpc>
              <a:spcBef>
                <a:spcPct val="100000"/>
              </a:spcBef>
              <a:buClrTx/>
              <a:buSzPct val="250000"/>
              <a:buNone/>
            </a:pPr>
            <a:r>
              <a:rPr lang="fr-FR" sz="2000" dirty="0">
                <a:solidFill>
                  <a:schemeClr val="tx1"/>
                </a:solidFill>
                <a:latin typeface="Calibri"/>
                <a:cs typeface="Calibri"/>
              </a:rPr>
              <a:t>Un pool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national de </a:t>
            </a:r>
            <a:r>
              <a:rPr lang="fr-FR" sz="2000" dirty="0">
                <a:solidFill>
                  <a:schemeClr val="tx1"/>
                </a:solidFill>
                <a:latin typeface="Calibri"/>
                <a:cs typeface="Calibri"/>
              </a:rPr>
              <a:t>médecins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OFII nommés en décembre par </a:t>
            </a:r>
            <a:r>
              <a:rPr lang="fr-FR" sz="2000" dirty="0">
                <a:solidFill>
                  <a:schemeClr val="tx1"/>
                </a:solidFill>
                <a:latin typeface="Calibri"/>
                <a:cs typeface="Calibri"/>
              </a:rPr>
              <a:t>Décision du DG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OFII</a:t>
            </a:r>
          </a:p>
          <a:p>
            <a:pPr marL="0" lvl="1" indent="0">
              <a:lnSpc>
                <a:spcPct val="70000"/>
              </a:lnSpc>
              <a:spcBef>
                <a:spcPct val="100000"/>
              </a:spcBef>
              <a:buClrTx/>
              <a:buSzPct val="250000"/>
              <a:buNone/>
            </a:pP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Chaque dossier EM fait appel à une formation d’un collège de 3 médecins:</a:t>
            </a:r>
          </a:p>
          <a:p>
            <a:pPr lvl="3">
              <a:buFont typeface="Wingdings" charset="2"/>
              <a:buChar char="§"/>
            </a:pPr>
            <a:r>
              <a:rPr lang="fr-FR" sz="1800" dirty="0" smtClean="0">
                <a:solidFill>
                  <a:schemeClr val="tx1"/>
                </a:solidFill>
                <a:latin typeface="Calibri"/>
                <a:cs typeface="Calibri"/>
              </a:rPr>
              <a:t>1 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médecin coordonnateur de zone ( zone de compétence</a:t>
            </a:r>
            <a:r>
              <a:rPr lang="fr-FR" sz="1800" dirty="0" smtClean="0">
                <a:solidFill>
                  <a:schemeClr val="tx1"/>
                </a:solidFill>
                <a:latin typeface="Calibri"/>
                <a:cs typeface="Calibri"/>
              </a:rPr>
              <a:t>): préside le collège</a:t>
            </a:r>
            <a:endParaRPr lang="fr-FR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3">
              <a:buFont typeface="Wingdings" charset="2"/>
              <a:buChar char="§"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2 médecins instructeurs du dossier au </a:t>
            </a:r>
            <a:r>
              <a:rPr lang="fr-FR" sz="1800" dirty="0" smtClean="0">
                <a:solidFill>
                  <a:schemeClr val="tx1"/>
                </a:solidFill>
                <a:latin typeface="Calibri"/>
                <a:cs typeface="Calibri"/>
              </a:rPr>
              <a:t>collège (MIDEM non territorialisés sauf un à Mayotte)</a:t>
            </a:r>
          </a:p>
          <a:p>
            <a:pPr marL="322263" lvl="1" indent="0">
              <a:buNone/>
            </a:pPr>
            <a:r>
              <a:rPr lang="fr-FR" sz="1800" kern="1200" dirty="0">
                <a:solidFill>
                  <a:schemeClr val="tx1"/>
                </a:solidFill>
                <a:latin typeface="Calibri"/>
                <a:cs typeface="Calibri"/>
              </a:rPr>
              <a:t>Les MIDEM sont nommés en fonction d'un tableau de disponibilité </a:t>
            </a:r>
            <a:r>
              <a:rPr lang="fr-FR" sz="1800" kern="1200" dirty="0" smtClean="0">
                <a:solidFill>
                  <a:schemeClr val="tx1"/>
                </a:solidFill>
                <a:latin typeface="Calibri"/>
                <a:cs typeface="Calibri"/>
              </a:rPr>
              <a:t>national</a:t>
            </a:r>
            <a:r>
              <a:rPr lang="fr-FR" sz="1800" kern="1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800" kern="1200" dirty="0" smtClean="0">
                <a:solidFill>
                  <a:schemeClr val="tx1"/>
                </a:solidFill>
                <a:latin typeface="Calibri"/>
                <a:cs typeface="Calibri"/>
              </a:rPr>
              <a:t>piloté par l’outil AGENDA par les agents de liaison en central </a:t>
            </a:r>
          </a:p>
          <a:p>
            <a:pPr lvl="1">
              <a:buFont typeface="Wingdings" charset="2"/>
              <a:buChar char="ü"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Collège de </a:t>
            </a:r>
            <a:r>
              <a:rPr lang="fr-FR" sz="1800" dirty="0" smtClean="0">
                <a:solidFill>
                  <a:schemeClr val="tx1"/>
                </a:solidFill>
                <a:latin typeface="Calibri"/>
                <a:cs typeface="Calibri"/>
              </a:rPr>
              <a:t>psychiatres</a:t>
            </a:r>
            <a:endParaRPr lang="fr-FR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buFont typeface="Wingdings" charset="2"/>
              <a:buChar char="ü"/>
            </a:pP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Collégialité dématérialisée avec un dispositif </a:t>
            </a:r>
            <a:r>
              <a:rPr lang="fr-FR" sz="2000" dirty="0">
                <a:solidFill>
                  <a:schemeClr val="tx1"/>
                </a:solidFill>
                <a:latin typeface="Calibri"/>
                <a:cs typeface="Calibri"/>
              </a:rPr>
              <a:t>permettant l'identification des participants et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le </a:t>
            </a:r>
            <a:r>
              <a:rPr lang="fr-FR" sz="2000" dirty="0">
                <a:solidFill>
                  <a:schemeClr val="tx1"/>
                </a:solidFill>
                <a:latin typeface="Calibri"/>
                <a:cs typeface="Calibri"/>
              </a:rPr>
              <a:t>respect de la confidentialité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de la délibération à distance </a:t>
            </a:r>
          </a:p>
          <a:p>
            <a:pPr lvl="1">
              <a:buFont typeface="Wingdings" charset="2"/>
              <a:buChar char="ü"/>
            </a:pP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A la majorité (pas de voix prépondérante)</a:t>
            </a:r>
          </a:p>
          <a:p>
            <a:pPr marL="322263" lvl="1" indent="0">
              <a:buNone/>
            </a:pPr>
            <a:endParaRPr lang="fr-FR" sz="2000" dirty="0">
              <a:latin typeface="Calibri"/>
              <a:cs typeface="Calibri"/>
            </a:endParaRPr>
          </a:p>
          <a:p>
            <a:pPr marL="322263" lvl="1" indent="0">
              <a:buNone/>
            </a:pPr>
            <a:endParaRPr lang="fr-FR" sz="20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9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32258"/>
            <a:ext cx="7921625" cy="430887"/>
          </a:xfrm>
        </p:spPr>
        <p:txBody>
          <a:bodyPr/>
          <a:lstStyle/>
          <a:p>
            <a:r>
              <a:rPr lang="fr-FR" sz="2800" dirty="0" smtClean="0">
                <a:latin typeface="Calibri"/>
                <a:cs typeface="Calibri"/>
              </a:rPr>
              <a:t>Traitement médical du dossier par le collège</a:t>
            </a:r>
            <a:endParaRPr lang="fr-FR" sz="2800" dirty="0">
              <a:latin typeface="Calibri"/>
              <a:cs typeface="Calibri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7363366"/>
              </p:ext>
            </p:extLst>
          </p:nvPr>
        </p:nvGraphicFramePr>
        <p:xfrm>
          <a:off x="323528" y="1208914"/>
          <a:ext cx="8424936" cy="51687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0320"/>
                <a:gridCol w="2808312"/>
                <a:gridCol w="2736304"/>
              </a:tblGrid>
              <a:tr h="5375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MIDEM 1</a:t>
                      </a:r>
                    </a:p>
                    <a:p>
                      <a:pPr algn="ctr"/>
                      <a:r>
                        <a:rPr lang="fr-FR" sz="1400" dirty="0" smtClean="0"/>
                        <a:t> (membre</a:t>
                      </a:r>
                      <a:r>
                        <a:rPr lang="fr-FR" sz="1400" baseline="0" dirty="0" smtClean="0"/>
                        <a:t> du collège)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MEDZO</a:t>
                      </a:r>
                    </a:p>
                    <a:p>
                      <a:pPr algn="ctr"/>
                      <a:r>
                        <a:rPr lang="fr-FR" sz="1400" dirty="0" smtClean="0"/>
                        <a:t> (Président</a:t>
                      </a:r>
                      <a:r>
                        <a:rPr lang="fr-FR" sz="1400" baseline="0" dirty="0" smtClean="0"/>
                        <a:t> du collège)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MIDEM 2</a:t>
                      </a:r>
                    </a:p>
                    <a:p>
                      <a:pPr algn="ctr"/>
                      <a:r>
                        <a:rPr lang="fr-FR" sz="1400" dirty="0" smtClean="0"/>
                        <a:t>(membre du collège)</a:t>
                      </a:r>
                      <a:endParaRPr lang="fr-FR" sz="1400" dirty="0"/>
                    </a:p>
                  </a:txBody>
                  <a:tcPr/>
                </a:tc>
              </a:tr>
              <a:tr h="8119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119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119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119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119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71493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Hexagone 70"/>
          <p:cNvSpPr/>
          <p:nvPr/>
        </p:nvSpPr>
        <p:spPr>
          <a:xfrm>
            <a:off x="179512" y="1290794"/>
            <a:ext cx="432048" cy="3600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611560" y="1988490"/>
            <a:ext cx="2376264" cy="476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Avis de mise à disposition du dossier médical de l’EM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3491880" y="1988490"/>
            <a:ext cx="2376264" cy="476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Avis de mise à disposition du dossier médical de l’EM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6228184" y="1984152"/>
            <a:ext cx="2376264" cy="476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Avis de mise à disposition du dossier médical de l’EM</a:t>
            </a:r>
            <a:endParaRPr lang="fr-FR" sz="1400" dirty="0">
              <a:solidFill>
                <a:schemeClr val="accent4"/>
              </a:solidFill>
            </a:endParaRPr>
          </a:p>
        </p:txBody>
      </p:sp>
      <p:cxnSp>
        <p:nvCxnSpPr>
          <p:cNvPr id="63" name="Connecteur en angle 62"/>
          <p:cNvCxnSpPr/>
          <p:nvPr/>
        </p:nvCxnSpPr>
        <p:spPr>
          <a:xfrm>
            <a:off x="395536" y="1650834"/>
            <a:ext cx="7020780" cy="193990"/>
          </a:xfrm>
          <a:prstGeom prst="bentConnector3">
            <a:avLst>
              <a:gd name="adj1" fmla="val 74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1763688" y="1864572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4572000" y="1844824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7416316" y="1844824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1753005" y="2464576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4572000" y="2460238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7427403" y="2452634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ylindre 8"/>
          <p:cNvSpPr/>
          <p:nvPr/>
        </p:nvSpPr>
        <p:spPr>
          <a:xfrm>
            <a:off x="1475656" y="2660852"/>
            <a:ext cx="576064" cy="62413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Cylindre 74"/>
          <p:cNvSpPr/>
          <p:nvPr/>
        </p:nvSpPr>
        <p:spPr>
          <a:xfrm>
            <a:off x="4283968" y="2660852"/>
            <a:ext cx="576064" cy="62413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4211960" y="2852936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C000"/>
                </a:solidFill>
              </a:rPr>
              <a:t>BISPO</a:t>
            </a:r>
            <a:endParaRPr lang="fr-FR" sz="1400" b="1" dirty="0">
              <a:solidFill>
                <a:srgbClr val="FFC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402517" y="2852936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C000"/>
                </a:solidFill>
              </a:rPr>
              <a:t>BISPO</a:t>
            </a:r>
            <a:endParaRPr lang="fr-FR" sz="1400" b="1" dirty="0">
              <a:solidFill>
                <a:srgbClr val="FFC000"/>
              </a:solidFill>
            </a:endParaRPr>
          </a:p>
        </p:txBody>
      </p:sp>
      <p:sp>
        <p:nvSpPr>
          <p:cNvPr id="80" name="Cylindre 79"/>
          <p:cNvSpPr/>
          <p:nvPr/>
        </p:nvSpPr>
        <p:spPr>
          <a:xfrm>
            <a:off x="7122602" y="2671799"/>
            <a:ext cx="576064" cy="62413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055346" y="2852936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C000"/>
                </a:solidFill>
              </a:rPr>
              <a:t>BISPO</a:t>
            </a:r>
            <a:endParaRPr lang="fr-FR" sz="1400" b="1" dirty="0">
              <a:solidFill>
                <a:srgbClr val="FFC000"/>
              </a:solidFill>
            </a:endParaRPr>
          </a:p>
        </p:txBody>
      </p:sp>
      <p:sp>
        <p:nvSpPr>
          <p:cNvPr id="82" name="Rogner un rectangle à un seul coin 81"/>
          <p:cNvSpPr/>
          <p:nvPr/>
        </p:nvSpPr>
        <p:spPr>
          <a:xfrm>
            <a:off x="618252" y="3494316"/>
            <a:ext cx="2304256" cy="5760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Instruction du dossier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84" name="Rogner un rectangle à un seul coin 83"/>
          <p:cNvSpPr/>
          <p:nvPr/>
        </p:nvSpPr>
        <p:spPr>
          <a:xfrm>
            <a:off x="3419872" y="3494316"/>
            <a:ext cx="2304256" cy="5760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Instruction du dossier</a:t>
            </a:r>
            <a:endParaRPr lang="fr-FR" sz="1400" dirty="0">
              <a:solidFill>
                <a:schemeClr val="accent4"/>
              </a:solidFill>
            </a:endParaRPr>
          </a:p>
        </p:txBody>
      </p:sp>
      <p:sp>
        <p:nvSpPr>
          <p:cNvPr id="85" name="Rogner un rectangle à un seul coin 84"/>
          <p:cNvSpPr/>
          <p:nvPr/>
        </p:nvSpPr>
        <p:spPr>
          <a:xfrm>
            <a:off x="6300192" y="3494316"/>
            <a:ext cx="2304256" cy="5760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Instruction du dossier</a:t>
            </a:r>
            <a:endParaRPr lang="fr-FR" sz="1400" dirty="0">
              <a:solidFill>
                <a:schemeClr val="accent4"/>
              </a:solidFill>
            </a:endParaRPr>
          </a:p>
        </p:txBody>
      </p:sp>
      <p:cxnSp>
        <p:nvCxnSpPr>
          <p:cNvPr id="86" name="Connecteur droit avec flèche 85"/>
          <p:cNvCxnSpPr/>
          <p:nvPr/>
        </p:nvCxnSpPr>
        <p:spPr>
          <a:xfrm>
            <a:off x="1742524" y="3284984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>
            <a:off x="4584422" y="3284984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7443696" y="3284984"/>
            <a:ext cx="0" cy="19627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gner un rectangle à un seul coin 88"/>
          <p:cNvSpPr/>
          <p:nvPr/>
        </p:nvSpPr>
        <p:spPr>
          <a:xfrm>
            <a:off x="3422945" y="4293096"/>
            <a:ext cx="2304256" cy="57606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Délibération </a:t>
            </a:r>
          </a:p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et avis collégial</a:t>
            </a:r>
            <a:endParaRPr lang="fr-FR" sz="1400" dirty="0">
              <a:solidFill>
                <a:schemeClr val="accent4"/>
              </a:solidFill>
            </a:endParaRPr>
          </a:p>
        </p:txBody>
      </p:sp>
      <p:cxnSp>
        <p:nvCxnSpPr>
          <p:cNvPr id="90" name="Connecteur droit avec flèche 89"/>
          <p:cNvCxnSpPr>
            <a:stCxn id="84" idx="1"/>
            <a:endCxn id="89" idx="3"/>
          </p:cNvCxnSpPr>
          <p:nvPr/>
        </p:nvCxnSpPr>
        <p:spPr>
          <a:xfrm>
            <a:off x="4572000" y="4070380"/>
            <a:ext cx="3073" cy="22271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ngle 90"/>
          <p:cNvCxnSpPr>
            <a:stCxn id="89" idx="2"/>
            <a:endCxn id="82" idx="1"/>
          </p:cNvCxnSpPr>
          <p:nvPr/>
        </p:nvCxnSpPr>
        <p:spPr>
          <a:xfrm rot="10800000">
            <a:off x="1770381" y="4070380"/>
            <a:ext cx="1652565" cy="510748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endCxn id="85" idx="1"/>
          </p:cNvCxnSpPr>
          <p:nvPr/>
        </p:nvCxnSpPr>
        <p:spPr>
          <a:xfrm flipV="1">
            <a:off x="5695004" y="4070380"/>
            <a:ext cx="1757316" cy="539040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H="1">
            <a:off x="4564187" y="4862468"/>
            <a:ext cx="7813" cy="22271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rganigramme : Bande perforée 94"/>
          <p:cNvSpPr/>
          <p:nvPr/>
        </p:nvSpPr>
        <p:spPr>
          <a:xfrm>
            <a:off x="6300192" y="5085184"/>
            <a:ext cx="2304256" cy="657420"/>
          </a:xfrm>
          <a:prstGeom prst="flowChartPunchedTap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00FF"/>
                </a:solidFill>
              </a:rPr>
              <a:t>Flux 3 vers préfecture </a:t>
            </a:r>
          </a:p>
          <a:p>
            <a:pPr algn="ctr"/>
            <a:r>
              <a:rPr lang="fr-FR" sz="1400" b="1" dirty="0" smtClean="0">
                <a:solidFill>
                  <a:srgbClr val="0000FF"/>
                </a:solidFill>
              </a:rPr>
              <a:t>«</a:t>
            </a:r>
            <a:r>
              <a:rPr lang="fr-FR" sz="1200" b="1" dirty="0" smtClean="0">
                <a:solidFill>
                  <a:srgbClr val="0000FF"/>
                </a:solidFill>
              </a:rPr>
              <a:t>avis collège exprimé</a:t>
            </a:r>
            <a:r>
              <a:rPr lang="fr-FR" sz="1400" b="1" dirty="0" smtClean="0">
                <a:solidFill>
                  <a:srgbClr val="0000FF"/>
                </a:solidFill>
              </a:rPr>
              <a:t> »</a:t>
            </a:r>
            <a:endParaRPr lang="fr-FR" sz="1400" b="1" dirty="0">
              <a:solidFill>
                <a:srgbClr val="0000FF"/>
              </a:solidFill>
            </a:endParaRPr>
          </a:p>
        </p:txBody>
      </p:sp>
      <p:sp>
        <p:nvSpPr>
          <p:cNvPr id="96" name="Organigramme : Procédé prédéfini 95"/>
          <p:cNvSpPr/>
          <p:nvPr/>
        </p:nvSpPr>
        <p:spPr>
          <a:xfrm>
            <a:off x="3419872" y="5094532"/>
            <a:ext cx="2304255" cy="64807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Edition de l’avis s/c du directeur </a:t>
            </a:r>
            <a:r>
              <a:rPr lang="fr-FR" sz="1400" dirty="0">
                <a:solidFill>
                  <a:schemeClr val="accent4"/>
                </a:solidFill>
              </a:rPr>
              <a:t>t</a:t>
            </a:r>
            <a:r>
              <a:rPr lang="fr-FR" sz="1400" dirty="0" smtClean="0">
                <a:solidFill>
                  <a:schemeClr val="accent4"/>
                </a:solidFill>
              </a:rPr>
              <a:t>erritorial</a:t>
            </a:r>
            <a:endParaRPr lang="fr-FR" sz="1400" dirty="0">
              <a:solidFill>
                <a:schemeClr val="accent4"/>
              </a:solidFill>
            </a:endParaRPr>
          </a:p>
        </p:txBody>
      </p:sp>
      <p:cxnSp>
        <p:nvCxnSpPr>
          <p:cNvPr id="97" name="Connecteur droit avec flèche 96"/>
          <p:cNvCxnSpPr>
            <a:endCxn id="95" idx="1"/>
          </p:cNvCxnSpPr>
          <p:nvPr/>
        </p:nvCxnSpPr>
        <p:spPr>
          <a:xfrm>
            <a:off x="5727201" y="5413894"/>
            <a:ext cx="572991" cy="0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ylindre 98"/>
          <p:cNvSpPr/>
          <p:nvPr/>
        </p:nvSpPr>
        <p:spPr>
          <a:xfrm>
            <a:off x="1259632" y="5770657"/>
            <a:ext cx="1080120" cy="898703"/>
          </a:xfrm>
          <a:prstGeom prst="ca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ZoneTexte 99"/>
          <p:cNvSpPr txBox="1"/>
          <p:nvPr/>
        </p:nvSpPr>
        <p:spPr>
          <a:xfrm>
            <a:off x="1137388" y="6002124"/>
            <a:ext cx="1333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AB0F1C"/>
                </a:solidFill>
              </a:rPr>
              <a:t>ARCHIVAGE</a:t>
            </a:r>
          </a:p>
          <a:p>
            <a:pPr algn="ctr"/>
            <a:r>
              <a:rPr lang="fr-FR" sz="1400" b="1" dirty="0" smtClean="0">
                <a:solidFill>
                  <a:srgbClr val="AB0F1C"/>
                </a:solidFill>
              </a:rPr>
              <a:t>Dans THEMIS</a:t>
            </a:r>
          </a:p>
          <a:p>
            <a:pPr algn="ctr"/>
            <a:r>
              <a:rPr lang="fr-FR" sz="1400" b="1" dirty="0" smtClean="0">
                <a:solidFill>
                  <a:srgbClr val="AB0F1C"/>
                </a:solidFill>
              </a:rPr>
              <a:t> </a:t>
            </a:r>
            <a:endParaRPr lang="fr-FR" sz="1400" b="1" dirty="0">
              <a:solidFill>
                <a:srgbClr val="AB0F1C"/>
              </a:solidFill>
            </a:endParaRPr>
          </a:p>
        </p:txBody>
      </p:sp>
      <p:cxnSp>
        <p:nvCxnSpPr>
          <p:cNvPr id="102" name="Connecteur droit avec flèche 101"/>
          <p:cNvCxnSpPr>
            <a:stCxn id="96" idx="2"/>
          </p:cNvCxnSpPr>
          <p:nvPr/>
        </p:nvCxnSpPr>
        <p:spPr>
          <a:xfrm>
            <a:off x="4572000" y="5742604"/>
            <a:ext cx="0" cy="187512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exagone 109"/>
          <p:cNvSpPr/>
          <p:nvPr/>
        </p:nvSpPr>
        <p:spPr>
          <a:xfrm>
            <a:off x="6573662" y="5852548"/>
            <a:ext cx="1700300" cy="437497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Fin de procédure</a:t>
            </a:r>
            <a:endParaRPr lang="fr-FR" sz="1400" dirty="0"/>
          </a:p>
        </p:txBody>
      </p:sp>
      <p:cxnSp>
        <p:nvCxnSpPr>
          <p:cNvPr id="111" name="Connecteur droit avec flèche 110"/>
          <p:cNvCxnSpPr/>
          <p:nvPr/>
        </p:nvCxnSpPr>
        <p:spPr>
          <a:xfrm>
            <a:off x="7463206" y="5661248"/>
            <a:ext cx="0" cy="187512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rganigramme : Bande perforée 116"/>
          <p:cNvSpPr/>
          <p:nvPr/>
        </p:nvSpPr>
        <p:spPr>
          <a:xfrm>
            <a:off x="1763688" y="5097584"/>
            <a:ext cx="1191800" cy="657420"/>
          </a:xfrm>
          <a:prstGeom prst="flowChartPunchedTap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6"/>
                </a:solidFill>
              </a:rPr>
              <a:t>Flux vers DPS</a:t>
            </a:r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118" name="Connecteur droit avec flèche 117"/>
          <p:cNvCxnSpPr>
            <a:stCxn id="96" idx="1"/>
            <a:endCxn id="117" idx="3"/>
          </p:cNvCxnSpPr>
          <p:nvPr/>
        </p:nvCxnSpPr>
        <p:spPr>
          <a:xfrm flipH="1">
            <a:off x="2955488" y="5418568"/>
            <a:ext cx="464384" cy="7726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1796346" y="5683020"/>
            <a:ext cx="0" cy="187512"/>
          </a:xfrm>
          <a:prstGeom prst="straightConnector1">
            <a:avLst/>
          </a:prstGeom>
          <a:ln w="2540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60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63035"/>
            <a:ext cx="7921625" cy="369332"/>
          </a:xfrm>
        </p:spPr>
        <p:txBody>
          <a:bodyPr/>
          <a:lstStyle/>
          <a:p>
            <a:r>
              <a:rPr lang="fr-FR" dirty="0" smtClean="0"/>
              <a:t>BISPO (prototype)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28"/>
          <a:stretch/>
        </p:blipFill>
        <p:spPr bwMode="auto">
          <a:xfrm>
            <a:off x="21772" y="1052736"/>
            <a:ext cx="909452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8144" y="3633394"/>
            <a:ext cx="792088" cy="37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81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63035"/>
            <a:ext cx="7921625" cy="369332"/>
          </a:xfrm>
        </p:spPr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Avis du collège signé des trois médecins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sz="1800" b="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196752"/>
            <a:ext cx="5762625" cy="544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32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78369"/>
            <a:ext cx="7921625" cy="738664"/>
          </a:xfrm>
        </p:spPr>
        <p:txBody>
          <a:bodyPr/>
          <a:lstStyle/>
          <a:p>
            <a:r>
              <a:rPr lang="fr-FR" dirty="0"/>
              <a:t>Loi du 7 mars 2016</a:t>
            </a:r>
            <a:br>
              <a:rPr lang="fr-FR" dirty="0"/>
            </a:br>
            <a:r>
              <a:rPr lang="fr-FR" dirty="0"/>
              <a:t>article 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0" dirty="0">
                <a:solidFill>
                  <a:schemeClr val="tx1"/>
                </a:solidFill>
                <a:latin typeface="Calibri" pitchFamily="34" charset="0"/>
              </a:rPr>
              <a:t>Procédure confiée aux médecins de l’OFII sous forme d’un </a:t>
            </a:r>
            <a:r>
              <a:rPr lang="fr-FR" sz="2000" dirty="0">
                <a:solidFill>
                  <a:schemeClr val="tx1"/>
                </a:solidFill>
                <a:latin typeface="Calibri" pitchFamily="34" charset="0"/>
              </a:rPr>
              <a:t>avis collégial</a:t>
            </a:r>
          </a:p>
          <a:p>
            <a:endParaRPr lang="fr-FR" sz="2000" b="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sz="2000" b="0" dirty="0">
                <a:solidFill>
                  <a:schemeClr val="tx1"/>
                </a:solidFill>
                <a:latin typeface="Calibri" pitchFamily="34" charset="0"/>
              </a:rPr>
              <a:t>Prise en compte dorénavant de la capacité du système de santé du pays d’origine à faire </a:t>
            </a:r>
            <a:r>
              <a:rPr lang="fr-FR" sz="2000" dirty="0">
                <a:solidFill>
                  <a:schemeClr val="tx1"/>
                </a:solidFill>
                <a:latin typeface="Calibri" pitchFamily="34" charset="0"/>
              </a:rPr>
              <a:t>bénéficier effectivement </a:t>
            </a:r>
            <a:r>
              <a:rPr lang="fr-FR" sz="2000" b="0" dirty="0">
                <a:solidFill>
                  <a:schemeClr val="tx1"/>
                </a:solidFill>
                <a:latin typeface="Calibri" pitchFamily="34" charset="0"/>
              </a:rPr>
              <a:t>le demandeur des soins que sa pathologie requiert</a:t>
            </a:r>
          </a:p>
          <a:p>
            <a:pPr marL="0" indent="0">
              <a:buNone/>
            </a:pPr>
            <a:endParaRPr lang="fr-FR" sz="2000" b="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sz="2000" b="0" dirty="0">
                <a:solidFill>
                  <a:schemeClr val="tx1"/>
                </a:solidFill>
                <a:latin typeface="Calibri" pitchFamily="34" charset="0"/>
              </a:rPr>
              <a:t>Les deux parents de l’étranger malade mineur – ou son représentant légal- pourront dorénavant bénéficier d’une APS les autorisant à travailler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698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63035"/>
            <a:ext cx="7921625" cy="369332"/>
          </a:xfrm>
        </p:spPr>
        <p:txBody>
          <a:bodyPr/>
          <a:lstStyle/>
          <a:p>
            <a:r>
              <a:rPr lang="fr-FR" dirty="0" smtClean="0"/>
              <a:t>Trois fonctions de médecins OFII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2263" lvl="1" indent="0">
              <a:lnSpc>
                <a:spcPct val="60000"/>
              </a:lnSpc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>
              <a:lnSpc>
                <a:spcPct val="60000"/>
              </a:lnSpc>
              <a:buFont typeface="Wingdings" pitchFamily="2" charset="2"/>
              <a:buChar char="ü"/>
            </a:pPr>
            <a:r>
              <a:rPr lang="fr-FR" sz="1800" dirty="0" smtClean="0">
                <a:solidFill>
                  <a:schemeClr val="tx1"/>
                </a:solidFill>
              </a:rPr>
              <a:t>Médecins en direction territoriale (médecins rapporteurs)</a:t>
            </a:r>
          </a:p>
          <a:p>
            <a:pPr marL="322263" lvl="1" indent="0">
              <a:lnSpc>
                <a:spcPct val="60000"/>
              </a:lnSpc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fr-FR" sz="1800" dirty="0" smtClean="0">
                <a:solidFill>
                  <a:schemeClr val="tx1"/>
                </a:solidFill>
              </a:rPr>
              <a:t>Médecins Instructeurs du Dossier EM au collège (MIDEM)</a:t>
            </a:r>
          </a:p>
          <a:p>
            <a:pPr marL="322263" lvl="1" indent="0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fr-FR" sz="1800" dirty="0">
                <a:solidFill>
                  <a:schemeClr val="tx1"/>
                </a:solidFill>
              </a:rPr>
              <a:t>Médecins coordonnateurs de zone (MEDZO)</a:t>
            </a:r>
          </a:p>
          <a:p>
            <a:pPr lvl="1">
              <a:lnSpc>
                <a:spcPct val="50000"/>
              </a:lnSpc>
            </a:pPr>
            <a:r>
              <a:rPr lang="fr-FR" sz="1800" dirty="0">
                <a:solidFill>
                  <a:schemeClr val="tx1"/>
                </a:solidFill>
              </a:rPr>
              <a:t>Zone </a:t>
            </a:r>
            <a:r>
              <a:rPr lang="fr-FR" sz="1800" dirty="0" smtClean="0">
                <a:solidFill>
                  <a:schemeClr val="tx1"/>
                </a:solidFill>
              </a:rPr>
              <a:t>IDF: </a:t>
            </a:r>
            <a:r>
              <a:rPr lang="fr-FR" sz="1800" dirty="0" smtClean="0">
                <a:solidFill>
                  <a:srgbClr val="002060"/>
                </a:solidFill>
              </a:rPr>
              <a:t>Dr  Joelle </a:t>
            </a:r>
            <a:r>
              <a:rPr lang="fr-FR" sz="1800" dirty="0" err="1" smtClean="0">
                <a:solidFill>
                  <a:srgbClr val="002060"/>
                </a:solidFill>
              </a:rPr>
              <a:t>Trétout</a:t>
            </a:r>
            <a:r>
              <a:rPr lang="fr-FR" sz="1800" dirty="0" smtClean="0">
                <a:solidFill>
                  <a:srgbClr val="002060"/>
                </a:solidFill>
              </a:rPr>
              <a:t>-El Sissy</a:t>
            </a:r>
            <a:endParaRPr lang="fr-FR" sz="1800" dirty="0">
              <a:solidFill>
                <a:srgbClr val="002060"/>
              </a:solidFill>
            </a:endParaRPr>
          </a:p>
          <a:p>
            <a:pPr lvl="1">
              <a:lnSpc>
                <a:spcPct val="50000"/>
              </a:lnSpc>
            </a:pPr>
            <a:r>
              <a:rPr lang="fr-FR" sz="1800" dirty="0">
                <a:solidFill>
                  <a:schemeClr val="tx1"/>
                </a:solidFill>
              </a:rPr>
              <a:t>Zone Ouest + </a:t>
            </a:r>
            <a:r>
              <a:rPr lang="fr-FR" sz="1800" dirty="0" smtClean="0">
                <a:solidFill>
                  <a:schemeClr val="tx1"/>
                </a:solidFill>
              </a:rPr>
              <a:t>DFA: </a:t>
            </a:r>
            <a:r>
              <a:rPr lang="fr-FR" sz="1800" dirty="0" smtClean="0">
                <a:solidFill>
                  <a:srgbClr val="002060"/>
                </a:solidFill>
              </a:rPr>
              <a:t>Dr Olivier Joseph</a:t>
            </a:r>
            <a:endParaRPr lang="fr-FR" sz="1800" dirty="0">
              <a:solidFill>
                <a:srgbClr val="002060"/>
              </a:solidFill>
            </a:endParaRPr>
          </a:p>
          <a:p>
            <a:pPr lvl="1">
              <a:lnSpc>
                <a:spcPct val="50000"/>
              </a:lnSpc>
            </a:pPr>
            <a:r>
              <a:rPr lang="fr-FR" sz="1800" dirty="0">
                <a:solidFill>
                  <a:schemeClr val="tx1"/>
                </a:solidFill>
              </a:rPr>
              <a:t>Zone Sud-Ouest + Océan Indien</a:t>
            </a:r>
            <a:r>
              <a:rPr lang="fr-FR" sz="1800" dirty="0" smtClean="0">
                <a:solidFill>
                  <a:schemeClr val="tx1"/>
                </a:solidFill>
              </a:rPr>
              <a:t>: </a:t>
            </a:r>
            <a:r>
              <a:rPr lang="fr-FR" sz="1800" dirty="0" smtClean="0">
                <a:solidFill>
                  <a:srgbClr val="002060"/>
                </a:solidFill>
              </a:rPr>
              <a:t>Dr Charles Candillier </a:t>
            </a:r>
            <a:endParaRPr lang="fr-FR" sz="1800" dirty="0">
              <a:solidFill>
                <a:srgbClr val="002060"/>
              </a:solidFill>
            </a:endParaRPr>
          </a:p>
          <a:p>
            <a:pPr lvl="1">
              <a:lnSpc>
                <a:spcPct val="50000"/>
              </a:lnSpc>
            </a:pPr>
            <a:r>
              <a:rPr lang="fr-FR" sz="1800" dirty="0">
                <a:solidFill>
                  <a:schemeClr val="tx1"/>
                </a:solidFill>
              </a:rPr>
              <a:t>Zone Sud-Est et </a:t>
            </a:r>
            <a:r>
              <a:rPr lang="fr-FR" sz="1800" dirty="0" smtClean="0">
                <a:solidFill>
                  <a:schemeClr val="tx1"/>
                </a:solidFill>
              </a:rPr>
              <a:t>Sud: </a:t>
            </a:r>
            <a:r>
              <a:rPr lang="fr-FR" sz="1800" dirty="0" smtClean="0">
                <a:solidFill>
                  <a:srgbClr val="002060"/>
                </a:solidFill>
              </a:rPr>
              <a:t>Dr  </a:t>
            </a:r>
            <a:r>
              <a:rPr lang="fr-FR" sz="1800" dirty="0" err="1" smtClean="0">
                <a:solidFill>
                  <a:srgbClr val="002060"/>
                </a:solidFill>
              </a:rPr>
              <a:t>PhilippeTruze</a:t>
            </a:r>
            <a:endParaRPr lang="fr-FR" sz="1800" dirty="0">
              <a:solidFill>
                <a:srgbClr val="002060"/>
              </a:solidFill>
            </a:endParaRPr>
          </a:p>
          <a:p>
            <a:pPr lvl="1">
              <a:lnSpc>
                <a:spcPct val="50000"/>
              </a:lnSpc>
            </a:pPr>
            <a:r>
              <a:rPr lang="fr-FR" sz="1800" dirty="0">
                <a:solidFill>
                  <a:schemeClr val="tx1"/>
                </a:solidFill>
              </a:rPr>
              <a:t>Zone Nord </a:t>
            </a:r>
            <a:r>
              <a:rPr lang="fr-FR" sz="1800" dirty="0" smtClean="0">
                <a:solidFill>
                  <a:schemeClr val="tx1"/>
                </a:solidFill>
              </a:rPr>
              <a:t>: </a:t>
            </a:r>
            <a:r>
              <a:rPr lang="fr-FR" sz="1800" dirty="0" smtClean="0">
                <a:solidFill>
                  <a:srgbClr val="000090"/>
                </a:solidFill>
              </a:rPr>
              <a:t>Dr </a:t>
            </a:r>
            <a:r>
              <a:rPr lang="fr-FR" sz="1800" dirty="0" err="1" smtClean="0">
                <a:solidFill>
                  <a:srgbClr val="000090"/>
                </a:solidFill>
              </a:rPr>
              <a:t>Loic</a:t>
            </a:r>
            <a:r>
              <a:rPr lang="fr-FR" sz="1800" dirty="0" smtClean="0">
                <a:solidFill>
                  <a:srgbClr val="000090"/>
                </a:solidFill>
              </a:rPr>
              <a:t> Quille (sous réserves)</a:t>
            </a:r>
          </a:p>
          <a:p>
            <a:pPr lvl="1">
              <a:lnSpc>
                <a:spcPct val="50000"/>
              </a:lnSpc>
            </a:pPr>
            <a:r>
              <a:rPr lang="fr-FR" sz="1800" dirty="0" smtClean="0">
                <a:solidFill>
                  <a:schemeClr val="tx1"/>
                </a:solidFill>
              </a:rPr>
              <a:t>Zone Est : </a:t>
            </a:r>
            <a:r>
              <a:rPr lang="fr-FR" sz="1800" dirty="0" smtClean="0">
                <a:solidFill>
                  <a:srgbClr val="002060"/>
                </a:solidFill>
              </a:rPr>
              <a:t>Dr Ignace Mbomeyo</a:t>
            </a:r>
            <a:endParaRPr lang="fr-FR" sz="1800" dirty="0">
              <a:solidFill>
                <a:srgbClr val="002060"/>
              </a:solidFill>
            </a:endParaRPr>
          </a:p>
          <a:p>
            <a:pPr marL="322263" lvl="1" indent="0">
              <a:buNone/>
            </a:pPr>
            <a:endParaRPr lang="fr-FR" sz="1800" dirty="0" smtClean="0">
              <a:solidFill>
                <a:srgbClr val="002060"/>
              </a:solidFill>
            </a:endParaRPr>
          </a:p>
          <a:p>
            <a:pPr marL="322263" lvl="1" indent="0">
              <a:buNone/>
            </a:pPr>
            <a:endParaRPr lang="fr-FR" sz="1800" dirty="0" smtClean="0">
              <a:solidFill>
                <a:srgbClr val="002060"/>
              </a:solidFill>
            </a:endParaRPr>
          </a:p>
          <a:p>
            <a:pPr marL="322263" lvl="1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xmlns="" val="6630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78369"/>
            <a:ext cx="7921625" cy="738664"/>
          </a:xfrm>
        </p:spPr>
        <p:txBody>
          <a:bodyPr/>
          <a:lstStyle/>
          <a:p>
            <a:r>
              <a:rPr lang="fr-FR" dirty="0" smtClean="0"/>
              <a:t>Dématérialisation de la procédure</a:t>
            </a:r>
            <a:br>
              <a:rPr lang="fr-FR" dirty="0" smtClean="0"/>
            </a:br>
            <a:r>
              <a:rPr lang="fr-FR" dirty="0" smtClean="0"/>
              <a:t>Système d’information Santé OFII (THEMIS)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0" dirty="0" smtClean="0">
                <a:solidFill>
                  <a:schemeClr val="tx1"/>
                </a:solidFill>
              </a:rPr>
              <a:t>SI répondant aux normes de protection et d’hébergement des données de santé (autorisation CNIL)</a:t>
            </a:r>
          </a:p>
          <a:p>
            <a:r>
              <a:rPr lang="fr-FR" sz="2000" b="0" dirty="0" smtClean="0">
                <a:solidFill>
                  <a:schemeClr val="tx1"/>
                </a:solidFill>
              </a:rPr>
              <a:t>Accès sécurisé et traçabilité des intervenants dans le dossier </a:t>
            </a:r>
            <a:r>
              <a:rPr lang="fr-FR" sz="1200" b="0" dirty="0" smtClean="0">
                <a:solidFill>
                  <a:schemeClr val="tx1"/>
                </a:solidFill>
              </a:rPr>
              <a:t>(N°RPPS)</a:t>
            </a:r>
          </a:p>
          <a:p>
            <a:r>
              <a:rPr lang="fr-FR" sz="2000" b="0" dirty="0" smtClean="0">
                <a:solidFill>
                  <a:schemeClr val="tx1"/>
                </a:solidFill>
              </a:rPr>
              <a:t>Dossiers télétransmis, documentés, </a:t>
            </a:r>
            <a:r>
              <a:rPr lang="fr-FR" sz="2000" b="0" dirty="0" err="1" smtClean="0">
                <a:solidFill>
                  <a:schemeClr val="tx1"/>
                </a:solidFill>
              </a:rPr>
              <a:t>traçés</a:t>
            </a:r>
            <a:r>
              <a:rPr lang="fr-FR" sz="2000" b="0" dirty="0" smtClean="0">
                <a:solidFill>
                  <a:schemeClr val="tx1"/>
                </a:solidFill>
              </a:rPr>
              <a:t> et archivés</a:t>
            </a:r>
          </a:p>
          <a:p>
            <a:r>
              <a:rPr lang="fr-FR" sz="2000" b="0" dirty="0" smtClean="0">
                <a:solidFill>
                  <a:schemeClr val="tx1"/>
                </a:solidFill>
              </a:rPr>
              <a:t>Anonymisation des données à des fins statistiques (rapport annuel au parlement)</a:t>
            </a:r>
          </a:p>
          <a:p>
            <a:r>
              <a:rPr lang="fr-FR" sz="2000" b="0" dirty="0" smtClean="0">
                <a:solidFill>
                  <a:schemeClr val="tx1"/>
                </a:solidFill>
              </a:rPr>
              <a:t>Monitoring en temps réel des flux (qualitatif et quantitatif) par départements</a:t>
            </a:r>
          </a:p>
          <a:p>
            <a:r>
              <a:rPr lang="fr-FR" sz="2000" b="0" dirty="0" smtClean="0">
                <a:solidFill>
                  <a:schemeClr val="tx1"/>
                </a:solidFill>
              </a:rPr>
              <a:t>Plateforme sécurisée d’échanges et de mise à disposition des outils, référentiels, textes pour le personnel de santé OFII</a:t>
            </a:r>
            <a:endParaRPr lang="fr-FR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9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93703"/>
            <a:ext cx="7921625" cy="1107996"/>
          </a:xfrm>
        </p:spPr>
        <p:txBody>
          <a:bodyPr/>
          <a:lstStyle/>
          <a:p>
            <a:r>
              <a:rPr lang="fr-FR" dirty="0" smtClean="0"/>
              <a:t>Décret éloignement n</a:t>
            </a:r>
            <a:r>
              <a:rPr lang="fr-FR" dirty="0"/>
              <a:t>° 2016-1457 du 28 octobre 2016 (JO du 30 octobre 2016)</a:t>
            </a:r>
            <a:br>
              <a:rPr lang="fr-FR" dirty="0"/>
            </a:b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0" dirty="0" smtClean="0">
                <a:solidFill>
                  <a:schemeClr val="tx1"/>
                </a:solidFill>
              </a:rPr>
              <a:t>Avis médical pour une demande </a:t>
            </a:r>
            <a:r>
              <a:rPr lang="fr-FR" sz="2800" b="0" dirty="0">
                <a:solidFill>
                  <a:schemeClr val="tx1"/>
                </a:solidFill>
              </a:rPr>
              <a:t>de protection contre une mesure d’éloignement </a:t>
            </a:r>
          </a:p>
          <a:p>
            <a:r>
              <a:rPr lang="fr-FR" sz="2800" b="0" dirty="0">
                <a:solidFill>
                  <a:schemeClr val="tx1"/>
                </a:solidFill>
              </a:rPr>
              <a:t>Dispositif à 2 étapes médicales (délais)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certificat </a:t>
            </a:r>
            <a:r>
              <a:rPr lang="fr-FR" sz="2400" dirty="0">
                <a:solidFill>
                  <a:schemeClr val="tx1"/>
                </a:solidFill>
              </a:rPr>
              <a:t>médical type (médecin du demandeur ou du CRA)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avis </a:t>
            </a:r>
            <a:r>
              <a:rPr lang="fr-FR" sz="2400" dirty="0">
                <a:solidFill>
                  <a:schemeClr val="tx1"/>
                </a:solidFill>
              </a:rPr>
              <a:t>du collège ou d’un médecin OFII</a:t>
            </a:r>
          </a:p>
        </p:txBody>
      </p:sp>
    </p:spTree>
    <p:extLst>
      <p:ext uri="{BB962C8B-B14F-4D97-AF65-F5344CB8AC3E}">
        <p14:creationId xmlns:p14="http://schemas.microsoft.com/office/powerpoint/2010/main" xmlns="" val="7307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63035"/>
            <a:ext cx="7921625" cy="369332"/>
          </a:xfrm>
        </p:spPr>
        <p:txBody>
          <a:bodyPr/>
          <a:lstStyle/>
          <a:p>
            <a:r>
              <a:rPr lang="fr-FR" dirty="0" smtClean="0"/>
              <a:t>Demandeur sous mesure d’éloignement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4295421"/>
              </p:ext>
            </p:extLst>
          </p:nvPr>
        </p:nvGraphicFramePr>
        <p:xfrm>
          <a:off x="611188" y="1412875"/>
          <a:ext cx="79216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06"/>
                <a:gridCol w="1980406"/>
                <a:gridCol w="1980406"/>
                <a:gridCol w="1980406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5353828"/>
              </p:ext>
            </p:extLst>
          </p:nvPr>
        </p:nvGraphicFramePr>
        <p:xfrm>
          <a:off x="193675" y="2259013"/>
          <a:ext cx="8410575" cy="3603625"/>
        </p:xfrm>
        <a:graphic>
          <a:graphicData uri="http://schemas.openxmlformats.org/presentationml/2006/ole">
            <p:oleObj spid="_x0000_s1165" name="Document" r:id="rId3" imgW="5942520" imgH="25416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094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63035"/>
            <a:ext cx="7921625" cy="369332"/>
          </a:xfrm>
        </p:spPr>
        <p:txBody>
          <a:bodyPr/>
          <a:lstStyle/>
          <a:p>
            <a:r>
              <a:rPr lang="fr-FR" dirty="0" smtClean="0"/>
              <a:t>Agents de liaison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2000" b="0" dirty="0" smtClean="0">
                <a:solidFill>
                  <a:schemeClr val="tx1"/>
                </a:solidFill>
              </a:rPr>
              <a:t>En central, référents administratifs pour chaque zone (6)</a:t>
            </a:r>
          </a:p>
          <a:p>
            <a:r>
              <a:rPr lang="fr-FR" sz="2000" b="0" dirty="0" smtClean="0">
                <a:solidFill>
                  <a:schemeClr val="tx1"/>
                </a:solidFill>
              </a:rPr>
              <a:t>Call center : réponse aux demandeurs sur le volet administratif (pas d’accès au volet médical)</a:t>
            </a:r>
          </a:p>
          <a:p>
            <a:r>
              <a:rPr lang="fr-FR" sz="2000" b="0" dirty="0" smtClean="0">
                <a:solidFill>
                  <a:schemeClr val="tx1"/>
                </a:solidFill>
              </a:rPr>
              <a:t>Veille et rappel des délais pour les flux et traitement des dossiers (3 mois): suivi du tableau de bord</a:t>
            </a:r>
          </a:p>
          <a:p>
            <a:r>
              <a:rPr lang="fr-FR" sz="2000" b="0" dirty="0" smtClean="0">
                <a:solidFill>
                  <a:schemeClr val="tx1"/>
                </a:solidFill>
              </a:rPr>
              <a:t>Constitue le collège à chaque notification de réception du rapport médical</a:t>
            </a:r>
            <a:endParaRPr lang="fr-FR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5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188" y="1898174"/>
            <a:ext cx="7921625" cy="738664"/>
          </a:xfrm>
        </p:spPr>
        <p:txBody>
          <a:bodyPr/>
          <a:lstStyle/>
          <a:p>
            <a:r>
              <a:rPr lang="fr-FR" smtClean="0">
                <a:latin typeface="Calibri" pitchFamily="34" charset="0"/>
              </a:rPr>
              <a:t>conclusions</a:t>
            </a:r>
            <a:endParaRPr lang="fr-F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1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78369"/>
            <a:ext cx="7921625" cy="738664"/>
          </a:xfrm>
        </p:spPr>
        <p:txBody>
          <a:bodyPr/>
          <a:lstStyle/>
          <a:p>
            <a:r>
              <a:rPr lang="fr-FR" dirty="0" smtClean="0">
                <a:latin typeface="Calibri" pitchFamily="34" charset="0"/>
              </a:rPr>
              <a:t>1. Garantir </a:t>
            </a:r>
            <a:r>
              <a:rPr lang="fr-FR" dirty="0">
                <a:latin typeface="Calibri" pitchFamily="34" charset="0"/>
              </a:rPr>
              <a:t>l’équité de traitement des dossiers sur tout le territoire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000" b="0" dirty="0">
                <a:solidFill>
                  <a:schemeClr val="tx1"/>
                </a:solidFill>
                <a:latin typeface="Calibri" pitchFamily="34" charset="0"/>
              </a:rPr>
              <a:t>Réduire les disparités de traitements </a:t>
            </a:r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et l’hétérogénéité </a:t>
            </a:r>
            <a:r>
              <a:rPr lang="fr-FR" sz="2000" b="0" dirty="0">
                <a:solidFill>
                  <a:schemeClr val="tx1"/>
                </a:solidFill>
                <a:latin typeface="Calibri" pitchFamily="34" charset="0"/>
              </a:rPr>
              <a:t>des avis </a:t>
            </a:r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médicaux</a:t>
            </a:r>
          </a:p>
          <a:p>
            <a:pPr lvl="1"/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information du demandeur, call-center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qualité </a:t>
            </a:r>
            <a:r>
              <a:rPr lang="fr-FR" sz="2000" dirty="0">
                <a:solidFill>
                  <a:schemeClr val="tx1"/>
                </a:solidFill>
                <a:latin typeface="Calibri" pitchFamily="34" charset="0"/>
              </a:rPr>
              <a:t>du dossier médical (intervention de 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5 médecins/ demande)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Possibilité de demander des informations complémentaires au médecin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avis </a:t>
            </a:r>
            <a:r>
              <a:rPr lang="fr-FR" sz="2000" dirty="0">
                <a:solidFill>
                  <a:schemeClr val="tx1"/>
                </a:solidFill>
                <a:latin typeface="Calibri" pitchFamily="34" charset="0"/>
              </a:rPr>
              <a:t>collégial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outils </a:t>
            </a:r>
            <a:r>
              <a:rPr lang="fr-FR" sz="2000" dirty="0">
                <a:solidFill>
                  <a:schemeClr val="tx1"/>
                </a:solidFill>
                <a:latin typeface="Calibri" pitchFamily="34" charset="0"/>
              </a:rPr>
              <a:t>partagés, formations, 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échanges des médecins OFII, BISPO</a:t>
            </a:r>
            <a:endParaRPr lang="fr-FR" sz="200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Réunions internes d’harmonisations et de formations du personnel santé OFII en </a:t>
            </a:r>
            <a:r>
              <a:rPr lang="fr-FR" sz="2000" dirty="0">
                <a:solidFill>
                  <a:schemeClr val="tx1"/>
                </a:solidFill>
                <a:latin typeface="Calibri" pitchFamily="34" charset="0"/>
              </a:rPr>
              <a:t>2017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pilotage </a:t>
            </a:r>
            <a:r>
              <a:rPr lang="fr-FR" sz="2000" dirty="0">
                <a:solidFill>
                  <a:schemeClr val="tx1"/>
                </a:solidFill>
                <a:latin typeface="Calibri" pitchFamily="34" charset="0"/>
              </a:rPr>
              <a:t>et tableaux de 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bord, </a:t>
            </a:r>
            <a:r>
              <a:rPr lang="fr-FR" sz="2000" dirty="0">
                <a:solidFill>
                  <a:schemeClr val="tx1"/>
                </a:solidFill>
                <a:latin typeface="Calibri" pitchFamily="34" charset="0"/>
              </a:rPr>
              <a:t>traçabilité de tous les dossiers</a:t>
            </a:r>
          </a:p>
          <a:p>
            <a:pPr lvl="1"/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Délai de traitement de 3 mois</a:t>
            </a:r>
            <a:endParaRPr lang="fr-FR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xmlns="" val="20926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32258"/>
            <a:ext cx="7921625" cy="430887"/>
          </a:xfrm>
        </p:spPr>
        <p:txBody>
          <a:bodyPr/>
          <a:lstStyle/>
          <a:p>
            <a:r>
              <a:rPr lang="fr-FR" sz="2800" dirty="0" smtClean="0">
                <a:latin typeface="Calibri" pitchFamily="34" charset="0"/>
              </a:rPr>
              <a:t>2. Parer aux pratiques frauduleuses</a:t>
            </a:r>
            <a:endParaRPr lang="fr-FR" sz="2800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400" b="0" dirty="0" smtClean="0">
                <a:solidFill>
                  <a:schemeClr val="tx1"/>
                </a:solidFill>
                <a:latin typeface="Calibri" pitchFamily="34" charset="0"/>
              </a:rPr>
              <a:t>Certificat médical avec la photo d’identité </a:t>
            </a:r>
          </a:p>
          <a:p>
            <a:pPr lvl="1"/>
            <a:r>
              <a:rPr lang="fr-FR" sz="2400" b="0" dirty="0" smtClean="0">
                <a:solidFill>
                  <a:schemeClr val="tx1"/>
                </a:solidFill>
                <a:latin typeface="Calibri" pitchFamily="34" charset="0"/>
              </a:rPr>
              <a:t>Justificatif d’identité lors de la convocation</a:t>
            </a:r>
          </a:p>
          <a:p>
            <a:pPr lvl="1"/>
            <a:r>
              <a:rPr lang="fr-FR" sz="2400" b="0" dirty="0" smtClean="0">
                <a:solidFill>
                  <a:schemeClr val="tx1"/>
                </a:solidFill>
                <a:latin typeface="Calibri" pitchFamily="34" charset="0"/>
              </a:rPr>
              <a:t>Demandes d’informations complémentaires au médecin du demandeur (demandeur informé)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Calibri" pitchFamily="34" charset="0"/>
              </a:rPr>
              <a:t>Convocation possible par le médecin OFII ou collège</a:t>
            </a:r>
            <a:endParaRPr lang="fr-FR" sz="24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fr-FR" sz="2400" b="0" dirty="0" smtClean="0">
                <a:solidFill>
                  <a:schemeClr val="tx1"/>
                </a:solidFill>
                <a:latin typeface="Calibri" pitchFamily="34" charset="0"/>
              </a:rPr>
              <a:t>Demande d’examens complémentaires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Calibri" pitchFamily="34" charset="0"/>
              </a:rPr>
              <a:t>Pilotage et centralisation des données en temps réel</a:t>
            </a:r>
            <a:endParaRPr lang="fr-FR" sz="24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156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32258"/>
            <a:ext cx="7921625" cy="430887"/>
          </a:xfrm>
        </p:spPr>
        <p:txBody>
          <a:bodyPr/>
          <a:lstStyle/>
          <a:p>
            <a:r>
              <a:rPr lang="fr-FR" sz="2800" dirty="0" smtClean="0">
                <a:latin typeface="Calibri" pitchFamily="34" charset="0"/>
              </a:rPr>
              <a:t>3. Piloter le dispositif </a:t>
            </a:r>
            <a:endParaRPr lang="fr-FR" sz="2800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sz="2400" b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/>
            <a:r>
              <a:rPr lang="fr-FR" sz="2400" b="0" dirty="0" smtClean="0">
                <a:solidFill>
                  <a:schemeClr val="tx1"/>
                </a:solidFill>
                <a:latin typeface="Calibri" pitchFamily="34" charset="0"/>
              </a:rPr>
              <a:t>THEMIS: système d’information santé sécurisé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Calibri" pitchFamily="34" charset="0"/>
              </a:rPr>
              <a:t>Données en temps réel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Calibri" pitchFamily="34" charset="0"/>
              </a:rPr>
              <a:t>Données par département ou par région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Calibri" pitchFamily="34" charset="0"/>
              </a:rPr>
              <a:t>tableaux de bord</a:t>
            </a:r>
            <a:r>
              <a:rPr lang="fr-FR" sz="2400" b="0" dirty="0" smtClean="0">
                <a:solidFill>
                  <a:schemeClr val="tx1"/>
                </a:solidFill>
                <a:latin typeface="Calibri" pitchFamily="34" charset="0"/>
              </a:rPr>
              <a:t> d’activité avec indicateurs et signaux d’alerte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Calibri" pitchFamily="34" charset="0"/>
              </a:rPr>
              <a:t>Production de connaissances : rapport annuel au parlement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000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32258"/>
            <a:ext cx="7921625" cy="430887"/>
          </a:xfrm>
        </p:spPr>
        <p:txBody>
          <a:bodyPr/>
          <a:lstStyle/>
          <a:p>
            <a:r>
              <a:rPr lang="fr-FR" sz="2800" dirty="0" smtClean="0">
                <a:latin typeface="Calibri" pitchFamily="34" charset="0"/>
              </a:rPr>
              <a:t>4. Indépendance médicale</a:t>
            </a:r>
            <a:endParaRPr lang="fr-FR" sz="2800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Mission médicale portée par le service médical OFII</a:t>
            </a:r>
            <a:endParaRPr lang="fr-FR" sz="2000" b="0" dirty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Aucune intervention de la hiérarchie administrative dans le processus</a:t>
            </a:r>
          </a:p>
          <a:p>
            <a:pPr lvl="1"/>
            <a:r>
              <a:rPr lang="fr-FR" sz="2000" dirty="0">
                <a:solidFill>
                  <a:schemeClr val="tx1"/>
                </a:solidFill>
                <a:latin typeface="Calibri" pitchFamily="34" charset="0"/>
              </a:rPr>
              <a:t>Pas d’évaluation hiérarchique administrative des médecins</a:t>
            </a:r>
          </a:p>
          <a:p>
            <a:pPr lvl="1"/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Indépendance inscrite dans le contrat de tous les médecins OFII</a:t>
            </a:r>
          </a:p>
          <a:p>
            <a:pPr lvl="1"/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Rappel du CNOM: pas d’instructions à donner aux médecins de l’OFII par les ministères</a:t>
            </a:r>
          </a:p>
          <a:p>
            <a:pPr lvl="1"/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</a:rPr>
              <a:t>Charte de déontologie interne</a:t>
            </a:r>
          </a:p>
        </p:txBody>
      </p:sp>
    </p:spTree>
    <p:extLst>
      <p:ext uri="{BB962C8B-B14F-4D97-AF65-F5344CB8AC3E}">
        <p14:creationId xmlns:p14="http://schemas.microsoft.com/office/powerpoint/2010/main" xmlns="" val="21516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7034"/>
            <a:ext cx="9108504" cy="738664"/>
          </a:xfrm>
        </p:spPr>
        <p:txBody>
          <a:bodyPr/>
          <a:lstStyle/>
          <a:p>
            <a:r>
              <a:rPr lang="fr-FR" sz="2800" dirty="0">
                <a:latin typeface="Calibri"/>
                <a:cs typeface="Calibri"/>
              </a:rPr>
              <a:t>Décret </a:t>
            </a:r>
            <a:r>
              <a:rPr lang="fr-FR" sz="2800" dirty="0" smtClean="0">
                <a:latin typeface="Calibri"/>
                <a:cs typeface="Calibri"/>
              </a:rPr>
              <a:t>CE </a:t>
            </a:r>
            <a:r>
              <a:rPr lang="fr-FR" sz="2800" dirty="0">
                <a:latin typeface="Calibri"/>
                <a:cs typeface="Calibri"/>
              </a:rPr>
              <a:t>n° </a:t>
            </a:r>
            <a:r>
              <a:rPr lang="fr-FR" sz="2800" dirty="0" smtClean="0">
                <a:latin typeface="Calibri"/>
                <a:cs typeface="Calibri"/>
              </a:rPr>
              <a:t>1456 </a:t>
            </a:r>
            <a:r>
              <a:rPr lang="fr-FR" sz="2800" dirty="0">
                <a:latin typeface="Calibri"/>
                <a:cs typeface="Calibri"/>
              </a:rPr>
              <a:t>du 28 octobre </a:t>
            </a:r>
            <a:r>
              <a:rPr lang="fr-FR" sz="2800" dirty="0" smtClean="0">
                <a:latin typeface="Calibri"/>
                <a:cs typeface="Calibri"/>
              </a:rPr>
              <a:t>2016 relatif au séjour  </a:t>
            </a:r>
            <a:br>
              <a:rPr lang="fr-FR" sz="2800" dirty="0" smtClean="0">
                <a:latin typeface="Calibri"/>
                <a:cs typeface="Calibri"/>
              </a:rPr>
            </a:br>
            <a:r>
              <a:rPr lang="fr-FR" sz="2000" dirty="0" smtClean="0">
                <a:latin typeface="Calibri"/>
                <a:cs typeface="Calibri"/>
              </a:rPr>
              <a:t>(</a:t>
            </a:r>
            <a:r>
              <a:rPr lang="fr-FR" sz="2000" dirty="0">
                <a:latin typeface="Calibri"/>
                <a:cs typeface="Calibri"/>
              </a:rPr>
              <a:t>JO du 30 octobre 2016)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412874"/>
            <a:ext cx="7921625" cy="5040462"/>
          </a:xfrm>
        </p:spPr>
        <p:txBody>
          <a:bodyPr/>
          <a:lstStyle/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CNOM </a:t>
            </a:r>
            <a:r>
              <a:rPr lang="fr-FR" sz="2000" b="0" dirty="0">
                <a:solidFill>
                  <a:schemeClr val="tx1"/>
                </a:solidFill>
                <a:latin typeface="Calibri"/>
                <a:cs typeface="Calibri"/>
              </a:rPr>
              <a:t>consulté</a:t>
            </a:r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Arrêté d’application Intérieur –Santé: en attente</a:t>
            </a:r>
          </a:p>
          <a:p>
            <a:pPr algn="just"/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Arrêté orientations santé:?</a:t>
            </a:r>
          </a:p>
          <a:p>
            <a:pPr algn="just"/>
            <a:r>
              <a:rPr lang="fr-FR" sz="2000" b="0" dirty="0">
                <a:solidFill>
                  <a:schemeClr val="tx1"/>
                </a:solidFill>
                <a:latin typeface="Calibri"/>
                <a:cs typeface="Calibri"/>
              </a:rPr>
              <a:t>Dispositif </a:t>
            </a:r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avec 3 étapes médicales :</a:t>
            </a:r>
            <a:endParaRPr lang="fr-FR" sz="2000" b="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 algn="just"/>
            <a:r>
              <a:rPr lang="fr-FR" sz="2000" b="1" dirty="0" smtClean="0">
                <a:solidFill>
                  <a:schemeClr val="tx1"/>
                </a:solidFill>
                <a:latin typeface="Calibri"/>
                <a:cs typeface="Calibri"/>
              </a:rPr>
              <a:t>certificat médical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 rempli par le médecin qui suit habituellement le demandeur , ou le Praticien hospitalier, inscrits à l’Ordre des médecins en France</a:t>
            </a:r>
          </a:p>
          <a:p>
            <a:pPr lvl="1" algn="just"/>
            <a:r>
              <a:rPr lang="fr-FR" sz="2000" b="1" dirty="0" smtClean="0">
                <a:solidFill>
                  <a:schemeClr val="tx1"/>
                </a:solidFill>
                <a:latin typeface="Calibri"/>
                <a:cs typeface="Calibri"/>
              </a:rPr>
              <a:t>rapport médical 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rédigé par un médecin de l’OFII</a:t>
            </a:r>
          </a:p>
          <a:p>
            <a:pPr lvl="1" algn="just"/>
            <a:r>
              <a:rPr lang="fr-FR" sz="2000" b="1" dirty="0" smtClean="0">
                <a:solidFill>
                  <a:schemeClr val="tx1"/>
                </a:solidFill>
                <a:latin typeface="Calibri"/>
                <a:cs typeface="Calibri"/>
              </a:rPr>
              <a:t>avis</a:t>
            </a:r>
            <a:r>
              <a:rPr lang="fr-FR" sz="2000" dirty="0" smtClean="0">
                <a:solidFill>
                  <a:schemeClr val="tx1"/>
                </a:solidFill>
                <a:latin typeface="Calibri"/>
                <a:cs typeface="Calibri"/>
              </a:rPr>
              <a:t> rendu par un collège de 3 médecins de l’OFII (hors celui qui a rédigé le rapport médical)</a:t>
            </a:r>
          </a:p>
          <a:p>
            <a:pPr marL="0" indent="0" algn="just">
              <a:buNone/>
            </a:pP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084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55676" y="2276872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</a:rPr>
              <a:t>Merci</a:t>
            </a:r>
          </a:p>
          <a:p>
            <a:pPr algn="ctr"/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endParaRPr lang="fr-FR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5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309146"/>
            <a:ext cx="7921625" cy="677108"/>
          </a:xfrm>
        </p:spPr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Décret CE n° 1457 </a:t>
            </a:r>
            <a:r>
              <a:rPr lang="fr-FR" dirty="0">
                <a:latin typeface="Calibri"/>
                <a:cs typeface="Calibri"/>
              </a:rPr>
              <a:t>du 28 octobre </a:t>
            </a:r>
            <a:r>
              <a:rPr lang="fr-FR" dirty="0" smtClean="0">
                <a:latin typeface="Calibri"/>
                <a:cs typeface="Calibri"/>
              </a:rPr>
              <a:t>2016 relatif à l’éloignement</a:t>
            </a:r>
            <a:br>
              <a:rPr lang="fr-FR" dirty="0" smtClean="0">
                <a:latin typeface="Calibri"/>
                <a:cs typeface="Calibri"/>
              </a:rPr>
            </a:br>
            <a:r>
              <a:rPr lang="fr-FR" sz="2000" dirty="0" smtClean="0">
                <a:latin typeface="Calibri"/>
                <a:cs typeface="Calibri"/>
              </a:rPr>
              <a:t>(JO du 30 octobre 2016)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-</a:t>
            </a:r>
          </a:p>
          <a:p>
            <a:r>
              <a:rPr lang="fr-FR" sz="2800" b="0" dirty="0" smtClean="0"/>
              <a:t>Demande de protection contre une mesure d’éloignement </a:t>
            </a:r>
          </a:p>
          <a:p>
            <a:r>
              <a:rPr lang="fr-FR" sz="2800" b="0" dirty="0" smtClean="0"/>
              <a:t>Dispositif à 2 étapes médicales (délais)</a:t>
            </a:r>
          </a:p>
          <a:p>
            <a:pPr lvl="1"/>
            <a:r>
              <a:rPr lang="fr-FR" sz="2400" b="0" dirty="0" smtClean="0">
                <a:solidFill>
                  <a:schemeClr val="tx1"/>
                </a:solidFill>
              </a:rPr>
              <a:t>certificat médical type (médecin du demandeur ou du CRA)</a:t>
            </a:r>
          </a:p>
          <a:p>
            <a:pPr lvl="1"/>
            <a:r>
              <a:rPr lang="fr-FR" sz="2400" b="0" dirty="0" smtClean="0">
                <a:solidFill>
                  <a:schemeClr val="tx1"/>
                </a:solidFill>
              </a:rPr>
              <a:t>avis du collège ou d’un médecin OFII</a:t>
            </a:r>
          </a:p>
        </p:txBody>
      </p:sp>
    </p:spTree>
    <p:extLst>
      <p:ext uri="{BB962C8B-B14F-4D97-AF65-F5344CB8AC3E}">
        <p14:creationId xmlns:p14="http://schemas.microsoft.com/office/powerpoint/2010/main" xmlns="" val="25924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247592"/>
            <a:ext cx="7921625" cy="800219"/>
          </a:xfrm>
        </p:spPr>
        <p:txBody>
          <a:bodyPr/>
          <a:lstStyle/>
          <a:p>
            <a:r>
              <a:rPr lang="fr-FR" sz="2800" dirty="0" smtClean="0">
                <a:latin typeface="Calibri"/>
                <a:cs typeface="Calibri"/>
              </a:rPr>
              <a:t>Enjeux </a:t>
            </a:r>
            <a:br>
              <a:rPr lang="fr-FR" sz="2800" dirty="0" smtClean="0">
                <a:latin typeface="Calibri"/>
                <a:cs typeface="Calibri"/>
              </a:rPr>
            </a:br>
            <a:r>
              <a:rPr lang="fr-FR" dirty="0" smtClean="0">
                <a:latin typeface="Calibri"/>
                <a:cs typeface="Calibri"/>
              </a:rPr>
              <a:t>(recommandations rapport IGA-IGAS  2013)</a:t>
            </a:r>
            <a:r>
              <a:rPr lang="fr-FR" sz="2000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0" dirty="0" smtClean="0">
                <a:latin typeface="Calibri"/>
                <a:cs typeface="Calibri"/>
              </a:rPr>
              <a:t>Réussir une </a:t>
            </a:r>
            <a:r>
              <a:rPr lang="fr-FR" sz="2000" dirty="0" smtClean="0">
                <a:latin typeface="Calibri"/>
                <a:cs typeface="Calibri"/>
              </a:rPr>
              <a:t>nouvelle mission </a:t>
            </a:r>
            <a:r>
              <a:rPr lang="fr-FR" sz="2000" b="0" dirty="0" smtClean="0">
                <a:latin typeface="Calibri"/>
                <a:cs typeface="Calibri"/>
              </a:rPr>
              <a:t>pour les médecins OFII, cliniciens, dont </a:t>
            </a:r>
            <a:r>
              <a:rPr lang="fr-FR" sz="2000" b="0" dirty="0">
                <a:latin typeface="Calibri"/>
                <a:cs typeface="Calibri"/>
              </a:rPr>
              <a:t>le cœur d'activité est la santé des migrants</a:t>
            </a:r>
            <a:r>
              <a:rPr lang="fr-FR" sz="2000" b="0" dirty="0" smtClean="0">
                <a:latin typeface="Calibri"/>
                <a:cs typeface="Calibri"/>
              </a:rPr>
              <a:t>, dans le champ de l’immigration légale jusqu’alors</a:t>
            </a:r>
            <a:endParaRPr lang="fr-FR" sz="2000" b="0" dirty="0">
              <a:latin typeface="Calibri"/>
              <a:cs typeface="Calibri"/>
            </a:endParaRPr>
          </a:p>
          <a:p>
            <a:r>
              <a:rPr lang="fr-FR" sz="2000" b="0" dirty="0" smtClean="0">
                <a:latin typeface="Calibri"/>
                <a:cs typeface="Calibri"/>
              </a:rPr>
              <a:t>Rendre </a:t>
            </a:r>
            <a:r>
              <a:rPr lang="fr-FR" sz="2000" b="0" dirty="0">
                <a:latin typeface="Calibri"/>
                <a:cs typeface="Calibri"/>
              </a:rPr>
              <a:t>des </a:t>
            </a:r>
            <a:r>
              <a:rPr lang="fr-FR" sz="2000" dirty="0">
                <a:latin typeface="Calibri"/>
                <a:cs typeface="Calibri"/>
              </a:rPr>
              <a:t>avis harmonisés</a:t>
            </a:r>
            <a:r>
              <a:rPr lang="fr-FR" sz="2000" b="0" dirty="0">
                <a:latin typeface="Calibri"/>
                <a:cs typeface="Calibri"/>
              </a:rPr>
              <a:t>, </a:t>
            </a:r>
            <a:r>
              <a:rPr lang="fr-FR" sz="2000" b="0" dirty="0" smtClean="0">
                <a:latin typeface="Calibri"/>
                <a:cs typeface="Calibri"/>
              </a:rPr>
              <a:t>bénéficiant d'une </a:t>
            </a:r>
            <a:r>
              <a:rPr lang="fr-FR" sz="2000" b="0" dirty="0">
                <a:latin typeface="Calibri"/>
                <a:cs typeface="Calibri"/>
              </a:rPr>
              <a:t>analyse </a:t>
            </a:r>
            <a:r>
              <a:rPr lang="fr-FR" sz="2000" b="0" dirty="0" smtClean="0">
                <a:latin typeface="Calibri"/>
                <a:cs typeface="Calibri"/>
              </a:rPr>
              <a:t>collégiale, fondés </a:t>
            </a:r>
            <a:r>
              <a:rPr lang="fr-FR" sz="2000" b="0" dirty="0">
                <a:latin typeface="Calibri"/>
                <a:cs typeface="Calibri"/>
              </a:rPr>
              <a:t>sur une documentation centralisée et tenue à </a:t>
            </a:r>
            <a:r>
              <a:rPr lang="fr-FR" sz="2000" b="0" dirty="0" smtClean="0">
                <a:latin typeface="Calibri"/>
                <a:cs typeface="Calibri"/>
              </a:rPr>
              <a:t>jour, un cadre d’échanges et de formations, des outils partagés</a:t>
            </a:r>
            <a:endParaRPr lang="fr-FR" sz="2000" b="0" dirty="0">
              <a:latin typeface="Calibri"/>
              <a:cs typeface="Calibri"/>
            </a:endParaRPr>
          </a:p>
          <a:p>
            <a:r>
              <a:rPr lang="fr-FR" sz="2000" dirty="0" smtClean="0">
                <a:latin typeface="Calibri"/>
                <a:cs typeface="Calibri"/>
              </a:rPr>
              <a:t> Réduire les fraudes</a:t>
            </a:r>
            <a:r>
              <a:rPr lang="fr-FR" sz="2000" b="0" dirty="0" smtClean="0">
                <a:latin typeface="Calibri"/>
                <a:cs typeface="Calibri"/>
              </a:rPr>
              <a:t>, </a:t>
            </a:r>
            <a:r>
              <a:rPr lang="fr-FR" sz="2000" b="0" dirty="0">
                <a:latin typeface="Calibri"/>
                <a:cs typeface="Calibri"/>
              </a:rPr>
              <a:t>facilitées actuellement par l'éclatement </a:t>
            </a:r>
            <a:r>
              <a:rPr lang="fr-FR" sz="2000" b="0" dirty="0" smtClean="0">
                <a:latin typeface="Calibri"/>
                <a:cs typeface="Calibri"/>
              </a:rPr>
              <a:t>et l’isolement de </a:t>
            </a:r>
            <a:r>
              <a:rPr lang="fr-FR" sz="2000" b="0" dirty="0">
                <a:latin typeface="Calibri"/>
                <a:cs typeface="Calibri"/>
              </a:rPr>
              <a:t>l'instruction des dossiers sur l'ensemble du </a:t>
            </a:r>
            <a:r>
              <a:rPr lang="fr-FR" sz="2000" b="0" dirty="0" smtClean="0">
                <a:latin typeface="Calibri"/>
                <a:cs typeface="Calibri"/>
              </a:rPr>
              <a:t>territoire </a:t>
            </a:r>
          </a:p>
          <a:p>
            <a:r>
              <a:rPr lang="fr-FR" sz="2000" b="0" dirty="0" smtClean="0">
                <a:latin typeface="Calibri"/>
                <a:cs typeface="Calibri"/>
              </a:rPr>
              <a:t>Garantir </a:t>
            </a:r>
            <a:r>
              <a:rPr lang="fr-FR" sz="2000" b="0" dirty="0">
                <a:latin typeface="Calibri"/>
                <a:cs typeface="Calibri"/>
              </a:rPr>
              <a:t>aux préfectures des </a:t>
            </a:r>
            <a:r>
              <a:rPr lang="fr-FR" sz="2000" dirty="0">
                <a:latin typeface="Calibri"/>
                <a:cs typeface="Calibri"/>
              </a:rPr>
              <a:t>délais</a:t>
            </a:r>
            <a:r>
              <a:rPr lang="fr-FR" sz="2000" b="0" dirty="0">
                <a:latin typeface="Calibri"/>
                <a:cs typeface="Calibri"/>
              </a:rPr>
              <a:t> de traitement (3 mois)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119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63035"/>
            <a:ext cx="7921625" cy="369332"/>
          </a:xfrm>
        </p:spPr>
        <p:txBody>
          <a:bodyPr/>
          <a:lstStyle/>
          <a:p>
            <a:r>
              <a:rPr lang="fr-FR" dirty="0" smtClean="0"/>
              <a:t>Améliorer la qualité médicale des dossiers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388" indent="0" algn="just">
              <a:buNone/>
            </a:pP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Dispositif avec 3 étapes médicales :</a:t>
            </a:r>
          </a:p>
          <a:p>
            <a:pPr lvl="1" algn="just"/>
            <a:r>
              <a:rPr lang="fr-FR" sz="2400" b="1" dirty="0">
                <a:solidFill>
                  <a:schemeClr val="tx1"/>
                </a:solidFill>
                <a:latin typeface="Calibri"/>
                <a:cs typeface="Calibri"/>
              </a:rPr>
              <a:t>certificat médical</a:t>
            </a: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alibri"/>
                <a:cs typeface="Calibri"/>
              </a:rPr>
              <a:t>type, rempli </a:t>
            </a: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par le médecin qui suit habituellement le demandeur , ou le Praticien hospitalier, inscrits à l’Ordre des médecins </a:t>
            </a:r>
            <a:endParaRPr lang="fr-FR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1" algn="just"/>
            <a:r>
              <a:rPr lang="fr-FR" sz="2400" b="1" dirty="0" smtClean="0">
                <a:solidFill>
                  <a:schemeClr val="tx1"/>
                </a:solidFill>
                <a:latin typeface="Calibri"/>
                <a:cs typeface="Calibri"/>
              </a:rPr>
              <a:t>rapport </a:t>
            </a:r>
            <a:r>
              <a:rPr lang="fr-FR" sz="2400" b="1" dirty="0">
                <a:solidFill>
                  <a:schemeClr val="tx1"/>
                </a:solidFill>
                <a:latin typeface="Calibri"/>
                <a:cs typeface="Calibri"/>
              </a:rPr>
              <a:t>médical </a:t>
            </a: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rédigé par un médecin de l’OFII</a:t>
            </a:r>
          </a:p>
          <a:p>
            <a:pPr lvl="1" algn="just"/>
            <a:r>
              <a:rPr lang="fr-FR" sz="2400" b="1" dirty="0">
                <a:solidFill>
                  <a:schemeClr val="tx1"/>
                </a:solidFill>
                <a:latin typeface="Calibri"/>
                <a:cs typeface="Calibri"/>
              </a:rPr>
              <a:t>avis</a:t>
            </a: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 rendu par un collège de 3 médecins de l’OFII (hors celui qui a rédigé le rapport </a:t>
            </a:r>
            <a:r>
              <a:rPr lang="fr-FR" sz="2400" dirty="0" smtClean="0">
                <a:solidFill>
                  <a:schemeClr val="tx1"/>
                </a:solidFill>
                <a:latin typeface="Calibri"/>
                <a:cs typeface="Calibri"/>
              </a:rPr>
              <a:t>médical)</a:t>
            </a:r>
          </a:p>
          <a:p>
            <a:pPr marL="52388" indent="0" algn="just">
              <a:buNone/>
            </a:pPr>
            <a:r>
              <a:rPr lang="fr-FR" sz="2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Examen médical par le médecin OFII qui rédige le </a:t>
            </a:r>
            <a:r>
              <a:rPr lang="fr-FR" sz="24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rapport</a:t>
            </a:r>
          </a:p>
          <a:p>
            <a:pPr marL="52388" indent="0" algn="just">
              <a:buNone/>
            </a:pPr>
            <a:r>
              <a:rPr lang="fr-FR" sz="2400" dirty="0" smtClean="0">
                <a:solidFill>
                  <a:schemeClr val="tx1"/>
                </a:solidFill>
                <a:latin typeface="Calibri"/>
                <a:cs typeface="Calibri"/>
              </a:rPr>
              <a:t>Demande d’examens complémentaires par le médecin OFII</a:t>
            </a:r>
            <a:endParaRPr lang="fr-FR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282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401480"/>
            <a:ext cx="7921625" cy="492443"/>
          </a:xfrm>
        </p:spPr>
        <p:txBody>
          <a:bodyPr/>
          <a:lstStyle/>
          <a:p>
            <a:r>
              <a:rPr lang="fr-FR" sz="3200" dirty="0" smtClean="0">
                <a:latin typeface="Calibri"/>
                <a:cs typeface="Calibri"/>
              </a:rPr>
              <a:t>Processus</a:t>
            </a:r>
            <a:endParaRPr lang="fr-FR" sz="3200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Dépôt de la demande en préfecture </a:t>
            </a:r>
          </a:p>
          <a:p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Remise au demandeur d’un « kit » en préfecture comprenant :</a:t>
            </a:r>
          </a:p>
          <a:p>
            <a:pPr lvl="2"/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une </a:t>
            </a:r>
            <a:r>
              <a:rPr lang="fr-FR" sz="2000" b="0" dirty="0">
                <a:solidFill>
                  <a:schemeClr val="tx1"/>
                </a:solidFill>
                <a:latin typeface="Calibri"/>
                <a:cs typeface="Calibri"/>
              </a:rPr>
              <a:t>notice </a:t>
            </a:r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d’information sur la procédure</a:t>
            </a:r>
          </a:p>
          <a:p>
            <a:pPr lvl="2"/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un certificat médical type (comprenant la photo d’identité imprimée)</a:t>
            </a:r>
          </a:p>
          <a:p>
            <a:pPr lvl="2"/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enveloppe «  secret médical » avec l’adresse du service médical </a:t>
            </a:r>
          </a:p>
          <a:p>
            <a:pPr marL="581025" lvl="2" indent="0">
              <a:buNone/>
            </a:pPr>
            <a:r>
              <a:rPr lang="fr-FR" sz="2000" dirty="0" smtClean="0">
                <a:solidFill>
                  <a:srgbClr val="FF0000"/>
                </a:solidFill>
                <a:latin typeface="Calibri"/>
                <a:cs typeface="Calibri"/>
              </a:rPr>
              <a:t>Aucune information médicale n’est à transmettre en préfecture</a:t>
            </a:r>
            <a:endParaRPr lang="fr-FR" sz="2000" b="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Le demandeur fait remplir le certificat médical  par son médecin </a:t>
            </a:r>
          </a:p>
          <a:p>
            <a:r>
              <a:rPr lang="fr-FR" sz="2000" b="0" dirty="0" smtClean="0">
                <a:solidFill>
                  <a:schemeClr val="tx1"/>
                </a:solidFill>
                <a:latin typeface="Calibri"/>
                <a:cs typeface="Calibri"/>
              </a:rPr>
              <a:t>Le certificat est adressé au médecin de la direction territoriale OFII compétente (avec tous documents médicaux utiles) dans l’enveloppe « secret médical »</a:t>
            </a:r>
          </a:p>
        </p:txBody>
      </p:sp>
      <p:sp>
        <p:nvSpPr>
          <p:cNvPr id="4" name="Hexagone 3"/>
          <p:cNvSpPr/>
          <p:nvPr/>
        </p:nvSpPr>
        <p:spPr>
          <a:xfrm>
            <a:off x="129276" y="1268760"/>
            <a:ext cx="432048" cy="36004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829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6672"/>
            <a:ext cx="64262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9916836">
            <a:off x="3517846" y="2967335"/>
            <a:ext cx="2108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projet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3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04664"/>
            <a:ext cx="52832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236129">
            <a:off x="3517846" y="2967335"/>
            <a:ext cx="2108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projet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I">
  <a:themeElements>
    <a:clrScheme name="OFII 1">
      <a:dk1>
        <a:srgbClr val="004494"/>
      </a:dk1>
      <a:lt1>
        <a:srgbClr val="FFFFFF"/>
      </a:lt1>
      <a:dk2>
        <a:srgbClr val="FFFFFF"/>
      </a:dk2>
      <a:lt2>
        <a:srgbClr val="808080"/>
      </a:lt2>
      <a:accent1>
        <a:srgbClr val="DEDFEE"/>
      </a:accent1>
      <a:accent2>
        <a:srgbClr val="BD1220"/>
      </a:accent2>
      <a:accent3>
        <a:srgbClr val="FFFFFF"/>
      </a:accent3>
      <a:accent4>
        <a:srgbClr val="00397E"/>
      </a:accent4>
      <a:accent5>
        <a:srgbClr val="ECECF5"/>
      </a:accent5>
      <a:accent6>
        <a:srgbClr val="AB0F1C"/>
      </a:accent6>
      <a:hlink>
        <a:srgbClr val="5A5099"/>
      </a:hlink>
      <a:folHlink>
        <a:srgbClr val="8E96C6"/>
      </a:folHlink>
    </a:clrScheme>
    <a:fontScheme name="OFI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I 1">
        <a:dk1>
          <a:srgbClr val="004494"/>
        </a:dk1>
        <a:lt1>
          <a:srgbClr val="FFFFFF"/>
        </a:lt1>
        <a:dk2>
          <a:srgbClr val="FFFFFF"/>
        </a:dk2>
        <a:lt2>
          <a:srgbClr val="808080"/>
        </a:lt2>
        <a:accent1>
          <a:srgbClr val="DEDFEE"/>
        </a:accent1>
        <a:accent2>
          <a:srgbClr val="BD1220"/>
        </a:accent2>
        <a:accent3>
          <a:srgbClr val="FFFFFF"/>
        </a:accent3>
        <a:accent4>
          <a:srgbClr val="00397E"/>
        </a:accent4>
        <a:accent5>
          <a:srgbClr val="ECECF5"/>
        </a:accent5>
        <a:accent6>
          <a:srgbClr val="AB0F1C"/>
        </a:accent6>
        <a:hlink>
          <a:srgbClr val="5A5099"/>
        </a:hlink>
        <a:folHlink>
          <a:srgbClr val="8E96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6289</TotalTime>
  <Words>1992</Words>
  <Application>Microsoft Office PowerPoint</Application>
  <PresentationFormat>Affichage à l'écran (4:3)</PresentationFormat>
  <Paragraphs>293</Paragraphs>
  <Slides>30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Thème Office</vt:lpstr>
      <vt:lpstr>OFII</vt:lpstr>
      <vt:lpstr>Document</vt:lpstr>
      <vt:lpstr>Diapositive 1</vt:lpstr>
      <vt:lpstr>Loi du 7 mars 2016 article 13</vt:lpstr>
      <vt:lpstr>Décret CE n° 1456 du 28 octobre 2016 relatif au séjour   (JO du 30 octobre 2016) </vt:lpstr>
      <vt:lpstr>Décret CE n° 1457 du 28 octobre 2016 relatif à l’éloignement (JO du 30 octobre 2016)</vt:lpstr>
      <vt:lpstr>Enjeux  (recommandations rapport IGA-IGAS  2013) </vt:lpstr>
      <vt:lpstr>Améliorer la qualité médicale des dossiers</vt:lpstr>
      <vt:lpstr>Processus</vt:lpstr>
      <vt:lpstr>Diapositive 8</vt:lpstr>
      <vt:lpstr>Diapositive 9</vt:lpstr>
      <vt:lpstr>Réception du dossier par le service médical de l’OFII</vt:lpstr>
      <vt:lpstr>Traitement médical de la réception du dossier EM </vt:lpstr>
      <vt:lpstr>examen médical et rapport médical en DT</vt:lpstr>
      <vt:lpstr>LE RAPPORT MEDICAL DU MEDECIN OFII</vt:lpstr>
      <vt:lpstr>Traitement médical  du dossier en DT  </vt:lpstr>
      <vt:lpstr>Le collège </vt:lpstr>
      <vt:lpstr>Le collège </vt:lpstr>
      <vt:lpstr>Traitement médical du dossier par le collège</vt:lpstr>
      <vt:lpstr>BISPO (prototype)</vt:lpstr>
      <vt:lpstr>Avis du collège signé des trois médecins</vt:lpstr>
      <vt:lpstr>Trois fonctions de médecins OFII</vt:lpstr>
      <vt:lpstr>Dématérialisation de la procédure Système d’information Santé OFII (THEMIS)</vt:lpstr>
      <vt:lpstr>Décret éloignement n° 2016-1457 du 28 octobre 2016 (JO du 30 octobre 2016) -</vt:lpstr>
      <vt:lpstr>Demandeur sous mesure d’éloignement</vt:lpstr>
      <vt:lpstr>Agents de liaison</vt:lpstr>
      <vt:lpstr>conclusions</vt:lpstr>
      <vt:lpstr>1. Garantir l’équité de traitement des dossiers sur tout le territoire</vt:lpstr>
      <vt:lpstr>2. Parer aux pratiques frauduleuses</vt:lpstr>
      <vt:lpstr>3. Piloter le dispositif </vt:lpstr>
      <vt:lpstr>4. Indépendance médicale</vt:lpstr>
      <vt:lpstr>Diapositive 30</vt:lpstr>
    </vt:vector>
  </TitlesOfParts>
  <Company>OFII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Tassadit OUDRAR</dc:creator>
  <cp:lastModifiedBy>fbradamantis</cp:lastModifiedBy>
  <cp:revision>847</cp:revision>
  <cp:lastPrinted>2016-09-29T10:14:58Z</cp:lastPrinted>
  <dcterms:created xsi:type="dcterms:W3CDTF">2015-06-12T08:01:55Z</dcterms:created>
  <dcterms:modified xsi:type="dcterms:W3CDTF">2017-01-05T22:29:20Z</dcterms:modified>
</cp:coreProperties>
</file>