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2" r:id="rId4"/>
    <p:sldId id="260" r:id="rId5"/>
    <p:sldId id="258" r:id="rId6"/>
    <p:sldId id="261" r:id="rId7"/>
    <p:sldId id="264" r:id="rId8"/>
    <p:sldId id="265" r:id="rId9"/>
    <p:sldId id="266" r:id="rId10"/>
    <p:sldId id="267" r:id="rId11"/>
  </p:sldIdLst>
  <p:sldSz cx="9144000" cy="6858000" type="screen4x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4B20B-A048-4AA8-8F9A-B10550C02429}" type="datetimeFigureOut">
              <a:rPr lang="fr-FR" smtClean="0"/>
              <a:pPr/>
              <a:t>21/02/2014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40363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698BE-BA87-42AE-BBED-FC045EB51B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760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FC17-54C0-40BF-8141-604808864DC1}" type="datetime1">
              <a:rPr lang="fr-FR" smtClean="0"/>
              <a:pPr/>
              <a:t>21/02/2014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9F7E-C150-469B-A10F-B7644794E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5EFE3-438A-418F-8BCB-8E331540596C}" type="datetime1">
              <a:rPr lang="fr-FR" smtClean="0"/>
              <a:pPr/>
              <a:t>21/02/2014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9F7E-C150-469B-A10F-B7644794E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F621-8D7A-4DC5-B131-0A6ECA4FCBA5}" type="datetime1">
              <a:rPr lang="fr-FR" smtClean="0"/>
              <a:pPr/>
              <a:t>21/02/2014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9F7E-C150-469B-A10F-B7644794E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1C7F-E531-4B3E-8A86-23ACE8860F0C}" type="datetime1">
              <a:rPr lang="fr-FR" smtClean="0"/>
              <a:pPr/>
              <a:t>21/02/2014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9F7E-C150-469B-A10F-B7644794E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7670-735E-494C-B2DB-1D551CD6F9EB}" type="datetime1">
              <a:rPr lang="fr-FR" smtClean="0"/>
              <a:pPr/>
              <a:t>21/02/2014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9F7E-C150-469B-A10F-B7644794E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2DEB-17F5-4652-AA2A-141A19374254}" type="datetime1">
              <a:rPr lang="fr-FR" smtClean="0"/>
              <a:pPr/>
              <a:t>21/02/2014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9F7E-C150-469B-A10F-B7644794E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A21B-CDDA-484A-91A8-BD7303A71E3F}" type="datetime1">
              <a:rPr lang="fr-FR" smtClean="0"/>
              <a:pPr/>
              <a:t>21/02/2014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9F7E-C150-469B-A10F-B7644794E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EC0B8-9BEE-49E4-AEA0-28C80C12D7F8}" type="datetime1">
              <a:rPr lang="fr-FR" smtClean="0"/>
              <a:pPr/>
              <a:t>21/02/2014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9F7E-C150-469B-A10F-B7644794E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98BBE-BA1D-4068-AEE1-4E1D2869BE17}" type="datetime1">
              <a:rPr lang="fr-FR" smtClean="0"/>
              <a:pPr/>
              <a:t>21/02/2014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9F7E-C150-469B-A10F-B7644794E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21BB-8A05-43D0-901E-0D8193E93D5A}" type="datetime1">
              <a:rPr lang="fr-FR" smtClean="0"/>
              <a:pPr/>
              <a:t>21/02/2014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9F7E-C150-469B-A10F-B7644794E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E2AB-D751-4BCB-94AA-CC9F6E9243F0}" type="datetime1">
              <a:rPr lang="fr-FR" smtClean="0"/>
              <a:pPr/>
              <a:t>21/02/2014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9F7E-C150-469B-A10F-B7644794E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B27A0-3DE5-47E4-B7D5-E43DECDC7EC0}" type="datetime1">
              <a:rPr lang="fr-FR" smtClean="0"/>
              <a:pPr/>
              <a:t>21/02/2014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9F7E-C150-469B-A10F-B7644794E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irn.info/revue-sante-publiqu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1556791"/>
            <a:ext cx="8496944" cy="1872209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INTERVENTIONS VALIDEES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1560" y="4005064"/>
            <a:ext cx="8208912" cy="1800200"/>
          </a:xfrm>
        </p:spPr>
        <p:txBody>
          <a:bodyPr>
            <a:normAutofit fontScale="32500" lnSpcReduction="20000"/>
          </a:bodyPr>
          <a:lstStyle/>
          <a:p>
            <a:endParaRPr lang="fr-FR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sz="5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ou </a:t>
            </a:r>
          </a:p>
          <a:p>
            <a:r>
              <a:rPr lang="fr-FR" sz="5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PRATIQUES BASEES SUR LES DONNEES </a:t>
            </a:r>
          </a:p>
          <a:p>
            <a:r>
              <a:rPr lang="fr-FR" sz="5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PROBANTES</a:t>
            </a:r>
          </a:p>
          <a:p>
            <a:endParaRPr lang="fr-FR" sz="59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sz="5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Madame le Dr </a:t>
            </a:r>
            <a:r>
              <a:rPr lang="fr-FR" sz="59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Florelle</a:t>
            </a:r>
            <a:r>
              <a:rPr lang="fr-FR" sz="5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BRADAMANTIS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b="1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9F7E-C150-469B-A10F-B7644794E97A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411760" y="6356350"/>
            <a:ext cx="3888432" cy="365125"/>
          </a:xfrm>
        </p:spPr>
        <p:txBody>
          <a:bodyPr/>
          <a:lstStyle/>
          <a:p>
            <a:r>
              <a:rPr lang="fr-FR" b="1" dirty="0" smtClean="0"/>
              <a:t>Séminaire santé sexuelle 14 janvier 2014</a:t>
            </a:r>
            <a:endParaRPr lang="fr-FR" b="1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2154-9789-4E64-8C80-26F483CADB05}" type="datetime1">
              <a:rPr lang="fr-FR" smtClean="0"/>
              <a:pPr/>
              <a:t>21/02/2014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3355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Clubs de prévention portés par AEA (Conseil Général) vont dans quartiers </a:t>
            </a:r>
          </a:p>
          <a:p>
            <a:pPr>
              <a:buNone/>
            </a:pPr>
            <a:r>
              <a:rPr lang="fr-FR" dirty="0" smtClean="0"/>
              <a:t>Conseils municipaux des jeunes </a:t>
            </a:r>
          </a:p>
          <a:p>
            <a:pPr>
              <a:buNone/>
            </a:pPr>
            <a:r>
              <a:rPr lang="fr-FR" dirty="0" smtClean="0"/>
              <a:t>Conseil Régional des jeunes 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Va identifier groupe de </a:t>
            </a:r>
            <a:r>
              <a:rPr lang="fr-FR" smtClean="0"/>
              <a:t>jeunes représentatifs de jeunesse.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1C7F-E531-4B3E-8A86-23ACE8860F0C}" type="datetime1">
              <a:rPr lang="fr-FR" smtClean="0"/>
              <a:pPr/>
              <a:t>21/02/2014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9F7E-C150-469B-A10F-B7644794E97A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648072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3100" b="1" dirty="0" smtClean="0">
                <a:solidFill>
                  <a:schemeClr val="accent3">
                    <a:lumMod val="50000"/>
                  </a:schemeClr>
                </a:solidFill>
              </a:rPr>
              <a:t>DEFINITIONS</a:t>
            </a:r>
            <a:r>
              <a:rPr lang="fr-FR" sz="3100" dirty="0"/>
              <a:t/>
            </a:r>
            <a:br>
              <a:rPr lang="fr-FR" sz="3100" dirty="0"/>
            </a:br>
            <a:endParaRPr lang="fr-FR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616624"/>
          </a:xfrm>
        </p:spPr>
        <p:txBody>
          <a:bodyPr>
            <a:normAutofit fontScale="62500" lnSpcReduction="20000"/>
          </a:bodyPr>
          <a:lstStyle/>
          <a:p>
            <a:r>
              <a:rPr lang="fr-FR" b="1" u="sng" dirty="0">
                <a:solidFill>
                  <a:srgbClr val="002060"/>
                </a:solidFill>
              </a:rPr>
              <a:t>Une intervention de prévention et de promotion de la santé est </a:t>
            </a:r>
            <a:r>
              <a:rPr lang="fr-FR" b="1" u="sng" dirty="0">
                <a:solidFill>
                  <a:srgbClr val="FF0000"/>
                </a:solidFill>
              </a:rPr>
              <a:t> EFFICACE</a:t>
            </a:r>
            <a:r>
              <a:rPr lang="fr-FR" b="1" u="sng" dirty="0" smtClean="0">
                <a:solidFill>
                  <a:srgbClr val="FF0000"/>
                </a:solidFill>
              </a:rPr>
              <a:t>:</a:t>
            </a:r>
          </a:p>
          <a:p>
            <a:endParaRPr lang="fr-FR" dirty="0"/>
          </a:p>
          <a:p>
            <a:pPr lvl="1"/>
            <a:r>
              <a:rPr lang="fr-FR" sz="2900" dirty="0" smtClean="0"/>
              <a:t>Si impact </a:t>
            </a:r>
            <a:r>
              <a:rPr lang="fr-FR" sz="2900" dirty="0"/>
              <a:t>sur </a:t>
            </a:r>
            <a:r>
              <a:rPr lang="fr-FR" sz="2900" dirty="0" smtClean="0"/>
              <a:t>facteurs </a:t>
            </a:r>
            <a:r>
              <a:rPr lang="fr-FR" sz="2900" dirty="0"/>
              <a:t>de risques, </a:t>
            </a:r>
            <a:r>
              <a:rPr lang="fr-FR" sz="2900" dirty="0" smtClean="0"/>
              <a:t>déterminants </a:t>
            </a:r>
            <a:r>
              <a:rPr lang="fr-FR" sz="2900" dirty="0"/>
              <a:t>de la santé pour éviter </a:t>
            </a:r>
            <a:r>
              <a:rPr lang="fr-FR" sz="2900" dirty="0" smtClean="0"/>
              <a:t>l’apparition </a:t>
            </a:r>
            <a:r>
              <a:rPr lang="fr-FR" sz="2900" dirty="0"/>
              <a:t>du problème de santé qui est visé (</a:t>
            </a:r>
            <a:r>
              <a:rPr lang="fr-FR" sz="2900" dirty="0">
                <a:solidFill>
                  <a:schemeClr val="accent5">
                    <a:lumMod val="75000"/>
                  </a:schemeClr>
                </a:solidFill>
              </a:rPr>
              <a:t>PREVENTION</a:t>
            </a:r>
            <a:r>
              <a:rPr lang="fr-FR" sz="2900" dirty="0"/>
              <a:t>) ;</a:t>
            </a:r>
          </a:p>
          <a:p>
            <a:pPr lvl="0"/>
            <a:endParaRPr lang="fr-FR" sz="2900" dirty="0" smtClean="0"/>
          </a:p>
          <a:p>
            <a:pPr lvl="1"/>
            <a:r>
              <a:rPr lang="fr-FR" sz="2900" dirty="0" smtClean="0"/>
              <a:t>Car s’adresse </a:t>
            </a:r>
            <a:r>
              <a:rPr lang="fr-FR" sz="2900" dirty="0"/>
              <a:t>aux facteurs de </a:t>
            </a:r>
            <a:r>
              <a:rPr lang="fr-FR" sz="2900" dirty="0" smtClean="0"/>
              <a:t>protection, </a:t>
            </a:r>
            <a:r>
              <a:rPr lang="fr-FR" sz="2900" dirty="0"/>
              <a:t>pour favoriser le développement d’une des dimensions de la santé (</a:t>
            </a:r>
            <a:r>
              <a:rPr lang="fr-FR" sz="2900" dirty="0">
                <a:solidFill>
                  <a:schemeClr val="accent5">
                    <a:lumMod val="75000"/>
                  </a:schemeClr>
                </a:solidFill>
              </a:rPr>
              <a:t>PROMOTION</a:t>
            </a:r>
            <a:r>
              <a:rPr lang="fr-FR" sz="2900" dirty="0"/>
              <a:t>)</a:t>
            </a:r>
          </a:p>
          <a:p>
            <a:endParaRPr lang="fr-FR" b="1" u="sng" dirty="0" smtClean="0"/>
          </a:p>
          <a:p>
            <a:pPr>
              <a:buNone/>
            </a:pPr>
            <a:endParaRPr lang="fr-FR" b="1" u="sng" dirty="0" smtClean="0"/>
          </a:p>
          <a:p>
            <a:r>
              <a:rPr lang="fr-FR" b="1" u="sng" dirty="0" smtClean="0">
                <a:solidFill>
                  <a:srgbClr val="002060"/>
                </a:solidFill>
              </a:rPr>
              <a:t> </a:t>
            </a:r>
            <a:r>
              <a:rPr lang="fr-FR" b="1" u="sng" dirty="0">
                <a:solidFill>
                  <a:srgbClr val="002060"/>
                </a:solidFill>
              </a:rPr>
              <a:t>Une intervention de prévention et de promotion de la santé  est  </a:t>
            </a:r>
            <a:r>
              <a:rPr lang="fr-FR" b="1" u="sng" dirty="0">
                <a:solidFill>
                  <a:srgbClr val="FF0000"/>
                </a:solidFill>
              </a:rPr>
              <a:t>VALIDEE</a:t>
            </a:r>
            <a:r>
              <a:rPr lang="fr-FR" b="1" u="sng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endParaRPr lang="fr-FR" dirty="0"/>
          </a:p>
          <a:p>
            <a:pPr lvl="1"/>
            <a:r>
              <a:rPr lang="fr-FR" dirty="0"/>
              <a:t>E</a:t>
            </a:r>
            <a:r>
              <a:rPr lang="fr-FR" dirty="0" smtClean="0"/>
              <a:t>fficacité démontrée </a:t>
            </a:r>
            <a:r>
              <a:rPr lang="fr-FR" dirty="0"/>
              <a:t>scientifiquement (</a:t>
            </a:r>
            <a:r>
              <a:rPr lang="fr-FR" u="sng" dirty="0"/>
              <a:t>lien de causalité</a:t>
            </a:r>
            <a:r>
              <a:rPr lang="fr-FR" dirty="0"/>
              <a:t> entre </a:t>
            </a:r>
            <a:r>
              <a:rPr lang="fr-FR" dirty="0" smtClean="0"/>
              <a:t>intervention </a:t>
            </a:r>
            <a:r>
              <a:rPr lang="fr-FR" dirty="0"/>
              <a:t>réalisée </a:t>
            </a:r>
            <a:r>
              <a:rPr lang="fr-FR" dirty="0" smtClean="0"/>
              <a:t>et résultats </a:t>
            </a:r>
            <a:r>
              <a:rPr lang="fr-FR" dirty="0"/>
              <a:t>observés </a:t>
            </a:r>
            <a:r>
              <a:rPr lang="fr-FR" u="sng" dirty="0" smtClean="0"/>
              <a:t>démontré</a:t>
            </a:r>
            <a:r>
              <a:rPr lang="fr-FR" dirty="0" smtClean="0"/>
              <a:t> </a:t>
            </a:r>
            <a:r>
              <a:rPr lang="fr-FR" dirty="0"/>
              <a:t>par la recherche)</a:t>
            </a:r>
          </a:p>
          <a:p>
            <a:pPr>
              <a:buNone/>
            </a:pPr>
            <a:endParaRPr lang="fr-FR" b="1" u="sng" dirty="0" smtClean="0"/>
          </a:p>
          <a:p>
            <a:pPr>
              <a:buNone/>
            </a:pPr>
            <a:endParaRPr lang="fr-FR" b="1" u="sng" dirty="0" smtClean="0"/>
          </a:p>
          <a:p>
            <a:r>
              <a:rPr lang="fr-FR" b="1" u="sng" dirty="0" smtClean="0">
                <a:solidFill>
                  <a:srgbClr val="002060"/>
                </a:solidFill>
              </a:rPr>
              <a:t>L’un </a:t>
            </a:r>
            <a:r>
              <a:rPr lang="fr-FR" b="1" u="sng" dirty="0">
                <a:solidFill>
                  <a:srgbClr val="002060"/>
                </a:solidFill>
              </a:rPr>
              <a:t>des enjeux aujourd’hui </a:t>
            </a:r>
            <a:r>
              <a:rPr lang="fr-FR" b="1" u="sng" dirty="0"/>
              <a:t>: </a:t>
            </a:r>
            <a:r>
              <a:rPr lang="fr-FR" b="1" u="sng" dirty="0">
                <a:solidFill>
                  <a:srgbClr val="FF0000"/>
                </a:solidFill>
              </a:rPr>
              <a:t>le transfert de </a:t>
            </a:r>
            <a:r>
              <a:rPr lang="fr-FR" b="1" u="sng" dirty="0" smtClean="0">
                <a:solidFill>
                  <a:srgbClr val="FF0000"/>
                </a:solidFill>
              </a:rPr>
              <a:t>connaissances </a:t>
            </a:r>
            <a:r>
              <a:rPr lang="fr-FR" b="1" u="sng" dirty="0" smtClean="0"/>
              <a:t>:</a:t>
            </a:r>
          </a:p>
          <a:p>
            <a:pPr>
              <a:buNone/>
            </a:pPr>
            <a:endParaRPr lang="fr-FR" dirty="0"/>
          </a:p>
          <a:p>
            <a:pPr lvl="1"/>
            <a:r>
              <a:rPr lang="fr-FR" b="1" dirty="0" smtClean="0"/>
              <a:t>S’en servir pour </a:t>
            </a:r>
            <a:r>
              <a:rPr lang="fr-FR" b="1" dirty="0"/>
              <a:t>optimiser nos actions de prévention et de promotion de la santé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9F7E-C150-469B-A10F-B7644794E97A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Séminaire santé sexuelle</a:t>
            </a:r>
          </a:p>
          <a:p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E811-FE0C-4078-84CE-35BD69818653}" type="datetime1">
              <a:rPr lang="fr-FR" smtClean="0"/>
              <a:pPr/>
              <a:t>21/02/2014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23528" y="260648"/>
            <a:ext cx="8712968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</a:rPr>
              <a:t>INVESTIR DANS LA SANTE SEXUELLE ET REPRODUCTIVE (SSR) DES JEUNES</a:t>
            </a:r>
          </a:p>
          <a:p>
            <a:pPr algn="ctr"/>
            <a:endParaRPr lang="fr-FR" sz="1400" b="1" dirty="0" smtClean="0"/>
          </a:p>
          <a:p>
            <a:pPr algn="ctr"/>
            <a:r>
              <a:rPr lang="fr-FR" sz="1400" b="1" dirty="0" smtClean="0"/>
              <a:t>Une Nécessité pour contribuer à la promotion de la santé et réduire les problèmes liés  la sexualité </a:t>
            </a:r>
          </a:p>
          <a:p>
            <a:endParaRPr lang="fr-FR" sz="1200" dirty="0" smtClean="0"/>
          </a:p>
          <a:p>
            <a:endParaRPr lang="fr-FR" sz="1200" dirty="0"/>
          </a:p>
          <a:p>
            <a:pPr algn="just"/>
            <a:endParaRPr lang="fr-FR" sz="1400" dirty="0" smtClean="0"/>
          </a:p>
          <a:p>
            <a:pPr algn="just">
              <a:buFont typeface="Arial" pitchFamily="34" charset="0"/>
              <a:buChar char="•"/>
            </a:pPr>
            <a:r>
              <a:rPr lang="fr-FR" sz="1400" dirty="0"/>
              <a:t>  </a:t>
            </a:r>
            <a:r>
              <a:rPr lang="fr-FR" sz="1600" dirty="0" smtClean="0"/>
              <a:t>Participation à </a:t>
            </a:r>
            <a:r>
              <a:rPr lang="fr-FR" sz="1600" b="1" dirty="0" smtClean="0">
                <a:solidFill>
                  <a:srgbClr val="FF0000"/>
                </a:solidFill>
              </a:rPr>
              <a:t>la protection du bien être des jeunes </a:t>
            </a:r>
            <a:r>
              <a:rPr lang="fr-FR" sz="1600" dirty="0" smtClean="0">
                <a:solidFill>
                  <a:srgbClr val="FF0000"/>
                </a:solidFill>
              </a:rPr>
              <a:t>(</a:t>
            </a:r>
            <a:r>
              <a:rPr lang="fr-FR" sz="1600" dirty="0" smtClean="0"/>
              <a:t>qualité de vie, relations interpersonnelles)</a:t>
            </a:r>
          </a:p>
          <a:p>
            <a:pPr algn="just"/>
            <a:endParaRPr lang="fr-FR" sz="1400" dirty="0" smtClean="0"/>
          </a:p>
          <a:p>
            <a:pPr algn="just"/>
            <a:endParaRPr lang="fr-FR" sz="1400" dirty="0" smtClean="0"/>
          </a:p>
          <a:p>
            <a:pPr algn="just">
              <a:buFont typeface="Arial" pitchFamily="34" charset="0"/>
              <a:buChar char="•"/>
            </a:pPr>
            <a:r>
              <a:rPr lang="fr-FR" sz="1600" dirty="0" smtClean="0"/>
              <a:t> </a:t>
            </a:r>
            <a:r>
              <a:rPr lang="fr-FR" sz="1400" dirty="0" smtClean="0"/>
              <a:t>A</a:t>
            </a:r>
            <a:r>
              <a:rPr lang="fr-FR" sz="1600" dirty="0" smtClean="0"/>
              <a:t>ccès planification familiale, stratégie pour </a:t>
            </a:r>
            <a:r>
              <a:rPr lang="fr-FR" sz="1600" b="1" dirty="0" smtClean="0">
                <a:solidFill>
                  <a:srgbClr val="FF0000"/>
                </a:solidFill>
              </a:rPr>
              <a:t>protéger la santé des adolescente</a:t>
            </a:r>
            <a:r>
              <a:rPr lang="fr-FR" sz="1600" dirty="0" smtClean="0">
                <a:solidFill>
                  <a:srgbClr val="FF0000"/>
                </a:solidFill>
              </a:rPr>
              <a:t>s </a:t>
            </a:r>
            <a:r>
              <a:rPr lang="fr-FR" sz="1600" dirty="0" smtClean="0"/>
              <a:t>et réduire nombre de grossesses non désirées et à risques ;</a:t>
            </a:r>
          </a:p>
          <a:p>
            <a:pPr algn="just">
              <a:buFont typeface="Arial" pitchFamily="34" charset="0"/>
              <a:buChar char="•"/>
            </a:pPr>
            <a:endParaRPr lang="fr-FR" sz="1600" dirty="0"/>
          </a:p>
          <a:p>
            <a:pPr algn="just">
              <a:buFont typeface="Arial" pitchFamily="34" charset="0"/>
              <a:buChar char="•"/>
            </a:pPr>
            <a:endParaRPr lang="fr-FR" sz="1600" dirty="0" smtClean="0"/>
          </a:p>
          <a:p>
            <a:pPr algn="just">
              <a:buFont typeface="Arial" pitchFamily="34" charset="0"/>
              <a:buChar char="•"/>
            </a:pPr>
            <a:r>
              <a:rPr lang="fr-FR" sz="1600" dirty="0" smtClean="0"/>
              <a:t>Amélioration du </a:t>
            </a:r>
            <a:r>
              <a:rPr lang="fr-FR" sz="1600" b="1" dirty="0" smtClean="0">
                <a:solidFill>
                  <a:srgbClr val="FF0000"/>
                </a:solidFill>
              </a:rPr>
              <a:t>développement social et économique </a:t>
            </a:r>
            <a:r>
              <a:rPr lang="fr-FR" sz="1600" dirty="0" smtClean="0"/>
              <a:t>(relations saines entre les genres, de comportements sexuels favorables à la santé , maintien dans la scolarisation, vie professionnelle productive, contrôle de la reproduction ; </a:t>
            </a:r>
          </a:p>
          <a:p>
            <a:pPr algn="just"/>
            <a:endParaRPr lang="fr-FR" sz="1400" dirty="0" smtClean="0"/>
          </a:p>
          <a:p>
            <a:pPr algn="just"/>
            <a:endParaRPr lang="fr-FR" sz="1400" dirty="0" smtClean="0"/>
          </a:p>
          <a:p>
            <a:pPr algn="just">
              <a:buFont typeface="Arial" pitchFamily="34" charset="0"/>
              <a:buChar char="•"/>
            </a:pPr>
            <a:r>
              <a:rPr lang="fr-FR" sz="1600" dirty="0" smtClean="0"/>
              <a:t> La pandémie du VIH a mis en évidence </a:t>
            </a:r>
            <a:r>
              <a:rPr lang="fr-FR" sz="1600" b="1" dirty="0" smtClean="0"/>
              <a:t>le </a:t>
            </a:r>
            <a:r>
              <a:rPr lang="fr-FR" sz="1600" b="1" dirty="0" smtClean="0">
                <a:solidFill>
                  <a:srgbClr val="FF0000"/>
                </a:solidFill>
              </a:rPr>
              <a:t>lien entre la sexualité et l’état de santé</a:t>
            </a:r>
            <a:r>
              <a:rPr lang="fr-FR" sz="1600" b="1" dirty="0" smtClean="0"/>
              <a:t>.</a:t>
            </a:r>
          </a:p>
          <a:p>
            <a:pPr algn="just"/>
            <a:endParaRPr lang="fr-FR" sz="1400" dirty="0" smtClean="0"/>
          </a:p>
          <a:p>
            <a:pPr algn="just"/>
            <a:endParaRPr lang="fr-FR" sz="1400" dirty="0" smtClean="0"/>
          </a:p>
          <a:p>
            <a:pPr algn="just"/>
            <a:r>
              <a:rPr lang="fr-FR" sz="1600" dirty="0" smtClean="0">
                <a:solidFill>
                  <a:schemeClr val="accent3">
                    <a:lumMod val="75000"/>
                  </a:schemeClr>
                </a:solidFill>
              </a:rPr>
              <a:t>Thématiques concrètes plus souvent utilisées, par exemple:</a:t>
            </a:r>
          </a:p>
          <a:p>
            <a:pPr algn="just"/>
            <a:r>
              <a:rPr lang="fr-FR" sz="1600" dirty="0"/>
              <a:t>	</a:t>
            </a:r>
            <a:r>
              <a:rPr lang="fr-FR" sz="1600" dirty="0" smtClean="0"/>
              <a:t>- maitrise de la fécondité (et l’accessibilité des services)</a:t>
            </a:r>
          </a:p>
          <a:p>
            <a:pPr algn="just"/>
            <a:r>
              <a:rPr lang="fr-FR" sz="1600" dirty="0" smtClean="0"/>
              <a:t>	- prévention des grossesses non désirées, </a:t>
            </a:r>
          </a:p>
          <a:p>
            <a:pPr algn="just"/>
            <a:r>
              <a:rPr lang="fr-FR" sz="1600" dirty="0" smtClean="0"/>
              <a:t>	- prévention des IST, </a:t>
            </a:r>
          </a:p>
          <a:p>
            <a:endParaRPr lang="fr-FR" sz="1400" dirty="0" smtClean="0"/>
          </a:p>
          <a:p>
            <a:endParaRPr lang="fr-FR" sz="1400" i="1" dirty="0">
              <a:solidFill>
                <a:srgbClr val="0070C0"/>
              </a:solidFill>
            </a:endParaRPr>
          </a:p>
          <a:p>
            <a:endParaRPr lang="fr-FR" sz="1400" i="1" dirty="0" smtClean="0">
              <a:solidFill>
                <a:srgbClr val="0070C0"/>
              </a:solidFill>
            </a:endParaRPr>
          </a:p>
          <a:p>
            <a:endParaRPr lang="fr-FR" sz="1400" i="1" dirty="0">
              <a:solidFill>
                <a:srgbClr val="0070C0"/>
              </a:solidFill>
            </a:endParaRPr>
          </a:p>
          <a:p>
            <a:endParaRPr lang="fr-FR" sz="1400" i="1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9F7E-C150-469B-A10F-B7644794E97A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Séminaire santé sexuelle</a:t>
            </a:r>
          </a:p>
          <a:p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1340-7454-4258-AE69-3EAC73334D3F}" type="datetime1">
              <a:rPr lang="fr-FR" smtClean="0"/>
              <a:pPr/>
              <a:t>21/02/2014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467544" y="620688"/>
          <a:ext cx="8280922" cy="5790825"/>
        </p:xfrm>
        <a:graphic>
          <a:graphicData uri="http://schemas.openxmlformats.org/drawingml/2006/table">
            <a:tbl>
              <a:tblPr/>
              <a:tblGrid>
                <a:gridCol w="1728192"/>
                <a:gridCol w="1440160"/>
                <a:gridCol w="3168352"/>
                <a:gridCol w="1944218"/>
              </a:tblGrid>
              <a:tr h="5386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Calibri"/>
                          <a:ea typeface="Calibri"/>
                          <a:cs typeface="Times New Roman"/>
                        </a:rPr>
                        <a:t>Intervention</a:t>
                      </a:r>
                    </a:p>
                  </a:txBody>
                  <a:tcPr marL="28347" marR="28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Calibri"/>
                          <a:ea typeface="Calibri"/>
                          <a:cs typeface="Times New Roman"/>
                        </a:rPr>
                        <a:t>Publics bénéficiaires</a:t>
                      </a:r>
                    </a:p>
                  </a:txBody>
                  <a:tcPr marL="28347" marR="28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Calibri"/>
                          <a:ea typeface="Calibri"/>
                          <a:cs typeface="Times New Roman"/>
                        </a:rPr>
                        <a:t>Présentation programme</a:t>
                      </a:r>
                    </a:p>
                  </a:txBody>
                  <a:tcPr marL="28347" marR="28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Calibri"/>
                          <a:ea typeface="Calibri"/>
                          <a:cs typeface="Times New Roman"/>
                        </a:rPr>
                        <a:t>Résultats</a:t>
                      </a:r>
                    </a:p>
                  </a:txBody>
                  <a:tcPr marL="28347" marR="28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20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En milieu scolaire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, par des enseignants ou par des PS (des écoles ou non)</a:t>
                      </a:r>
                    </a:p>
                  </a:txBody>
                  <a:tcPr marL="28347" marR="28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10-18 ans 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Universel ou ciblé sur des minorités</a:t>
                      </a:r>
                    </a:p>
                  </a:txBody>
                  <a:tcPr marL="28347" marR="28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fr-FR" sz="11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Times New Roman"/>
                        </a:rPr>
                        <a:t>acquisition de connaissances sur IST et risques associés, 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Times New Roman"/>
                        </a:rPr>
                        <a:t>-contraception, influence des pairs et capacité de résistance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Times New Roman"/>
                        </a:rPr>
                        <a:t>-Identification des ressources de prévention, comment obtenir et utiliser des préservatifs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u="sng" dirty="0">
                          <a:latin typeface="Calibri"/>
                          <a:ea typeface="Calibri"/>
                          <a:cs typeface="Times New Roman"/>
                        </a:rPr>
                        <a:t>On vise à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 : développer compétences de décision, négociation, communication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u="sng" dirty="0">
                          <a:latin typeface="Calibri"/>
                          <a:ea typeface="Calibri"/>
                          <a:cs typeface="Times New Roman"/>
                        </a:rPr>
                        <a:t>Modalités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 : 6 à 15 séances sur 1 ou 2 ans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u="sng" dirty="0">
                          <a:latin typeface="Calibri"/>
                          <a:ea typeface="Calibri"/>
                          <a:cs typeface="Times New Roman"/>
                        </a:rPr>
                        <a:t>Outils 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: Lectures, jeux de rôle, groupes de discussion (parfois parents inclus), vidéos, exercices à la maison</a:t>
                      </a:r>
                    </a:p>
                  </a:txBody>
                  <a:tcPr marL="28347" marR="28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-Diminution comportements à </a:t>
                      </a: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risque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-augmentation utilisation du </a:t>
                      </a: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préservatif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-report du 1</a:t>
                      </a:r>
                      <a:r>
                        <a:rPr lang="fr-FR" sz="1100" baseline="30000" dirty="0">
                          <a:latin typeface="Calibri"/>
                          <a:ea typeface="Calibri"/>
                          <a:cs typeface="Times New Roman"/>
                        </a:rPr>
                        <a:t>er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rapport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-diminution fréquence des rapports</a:t>
                      </a:r>
                    </a:p>
                  </a:txBody>
                  <a:tcPr marL="28347" marR="28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Multimodale</a:t>
                      </a:r>
                      <a:r>
                        <a:rPr lang="fr-FR" sz="1100">
                          <a:latin typeface="Calibri"/>
                          <a:ea typeface="Calibri"/>
                          <a:cs typeface="Times New Roman"/>
                        </a:rPr>
                        <a:t>, pour utiliser le préservatif, relais de diffusion des messages et de distribution de préservatifs</a:t>
                      </a:r>
                    </a:p>
                  </a:txBody>
                  <a:tcPr marL="28347" marR="28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Plus de 14 ans 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Calibri"/>
                          <a:ea typeface="Calibri"/>
                          <a:cs typeface="Times New Roman"/>
                        </a:rPr>
                        <a:t>Universel ou ciblé sur des minorités</a:t>
                      </a:r>
                    </a:p>
                  </a:txBody>
                  <a:tcPr marL="28347" marR="28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fr-FR" sz="11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Times New Roman"/>
                        </a:rPr>
                        <a:t>Promouvoir utilisation préservatif (spots, mobilisation locale...), Le mettre à disposition, améliorer accessibilité à l’école, en distribuer,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-Actions combinées à des interventions de groupe (discussions à la maison, groupes de travail à l’école et impliquer </a:t>
                      </a: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communauté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347" marR="28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-effet majeur sur augmentation utilisation du préservatif </a:t>
                      </a:r>
                      <a:endParaRPr lang="fr-F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-report du 1</a:t>
                      </a:r>
                      <a:r>
                        <a:rPr lang="fr-FR" sz="1100" baseline="30000" dirty="0">
                          <a:latin typeface="Calibri"/>
                          <a:ea typeface="Calibri"/>
                          <a:cs typeface="Times New Roman"/>
                        </a:rPr>
                        <a:t>er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 rapport</a:t>
                      </a:r>
                    </a:p>
                  </a:txBody>
                  <a:tcPr marL="28347" marR="28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0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En milieu scolaire, </a:t>
                      </a:r>
                      <a:r>
                        <a:rPr lang="fr-FR" sz="1100">
                          <a:latin typeface="Calibri"/>
                          <a:ea typeface="Calibri"/>
                          <a:cs typeface="Times New Roman"/>
                        </a:rPr>
                        <a:t>impliquant toute la communauté (enseignants spécialement formés, parents, PS, club extra scolaire)</a:t>
                      </a:r>
                    </a:p>
                  </a:txBody>
                  <a:tcPr marL="28347" marR="28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12 à 16 ans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Calibri"/>
                          <a:ea typeface="Calibri"/>
                          <a:cs typeface="Times New Roman"/>
                        </a:rPr>
                        <a:t>Universel ou ciblé sur des minorités</a:t>
                      </a:r>
                    </a:p>
                  </a:txBody>
                  <a:tcPr marL="28347" marR="28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Times New Roman"/>
                        </a:rPr>
                        <a:t>-Cours sur les connaissances et compétences IST 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fr-FR" sz="1100" u="sng" dirty="0">
                          <a:latin typeface="Calibri"/>
                          <a:ea typeface="Calibri"/>
                          <a:cs typeface="Times New Roman"/>
                        </a:rPr>
                        <a:t>modalités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 : Programme à long terme (20 séances de 50 mn sur 2 ans), Un conseil de santé planifie activités parents, enseignants, pairs..., Information et formation des parents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u="sng" dirty="0">
                          <a:latin typeface="Calibri"/>
                          <a:ea typeface="Calibri"/>
                          <a:cs typeface="Times New Roman"/>
                        </a:rPr>
                        <a:t>Outils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 : activités de groupe en classe, dans communauté</a:t>
                      </a:r>
                    </a:p>
                  </a:txBody>
                  <a:tcPr marL="28347" marR="28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-Diminution fréquence des rapports sexuels non protégés  </a:t>
                      </a:r>
                      <a:endParaRPr lang="fr-F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-augmentation fréquence d’utilisation du préservatif au dernier rapport</a:t>
                      </a:r>
                    </a:p>
                  </a:txBody>
                  <a:tcPr marL="28347" marR="28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187624" y="129788"/>
            <a:ext cx="640871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sng" strike="noStrike" cap="none" normalizeH="0" baseline="0" dirty="0" smtClean="0">
                <a:ln>
                  <a:noFill/>
                </a:ln>
                <a:solidFill>
                  <a:srgbClr val="76923C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INTERVENTIONS UNIVERSELLES  ET VALIDEES (ensemble de la population de jeunes)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sng" strike="noStrike" cap="none" normalizeH="0" baseline="0" dirty="0" smtClean="0">
                <a:ln>
                  <a:noFill/>
                </a:ln>
                <a:solidFill>
                  <a:srgbClr val="76923C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: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les programmes les plus efficaces interviennent souvent en milieu scolaire – 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9F7E-C150-469B-A10F-B7644794E97A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Séminaire  santé sexuelle 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C4A9-CDB2-47C2-8990-402D993A10FE}" type="datetime1">
              <a:rPr lang="fr-FR" smtClean="0"/>
              <a:pPr/>
              <a:t>21/02/2014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79511" y="908720"/>
          <a:ext cx="8784979" cy="5822898"/>
        </p:xfrm>
        <a:graphic>
          <a:graphicData uri="http://schemas.openxmlformats.org/drawingml/2006/table">
            <a:tbl>
              <a:tblPr/>
              <a:tblGrid>
                <a:gridCol w="2196245"/>
                <a:gridCol w="1830204"/>
                <a:gridCol w="2562285"/>
                <a:gridCol w="2196245"/>
              </a:tblGrid>
              <a:tr h="3946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Calibri"/>
                          <a:ea typeface="Calibri"/>
                          <a:cs typeface="Times New Roman"/>
                        </a:rPr>
                        <a:t>Intervention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Calibri"/>
                          <a:ea typeface="Calibri"/>
                          <a:cs typeface="Times New Roman"/>
                        </a:rPr>
                        <a:t>Publics bénéficiaires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Calibri"/>
                          <a:ea typeface="Calibri"/>
                          <a:cs typeface="Times New Roman"/>
                        </a:rPr>
                        <a:t>Présentation programme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Calibri"/>
                          <a:ea typeface="Calibri"/>
                          <a:cs typeface="Times New Roman"/>
                        </a:rPr>
                        <a:t>Résultats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7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Individuelles</a:t>
                      </a:r>
                      <a:r>
                        <a:rPr lang="fr-FR" sz="1200">
                          <a:latin typeface="Calibri"/>
                          <a:ea typeface="Calibri"/>
                          <a:cs typeface="Times New Roman"/>
                        </a:rPr>
                        <a:t> et réalisées par un professionnel de santé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25 ans en moyenne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consultant dans un </a:t>
                      </a:r>
                      <a:r>
                        <a:rPr lang="fr-FR" sz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centre de santé spécialisé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fr-FR" sz="12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Times New Roman"/>
                        </a:rPr>
                        <a:t>aide et assistance aux jeunes adultes, développe  notion de plaisir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u="sng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u="sng" dirty="0" smtClean="0">
                          <a:latin typeface="Calibri"/>
                          <a:ea typeface="Calibri"/>
                          <a:cs typeface="Times New Roman"/>
                        </a:rPr>
                        <a:t>On </a:t>
                      </a:r>
                      <a:r>
                        <a:rPr lang="fr-FR" sz="1200" u="sng" dirty="0">
                          <a:latin typeface="Calibri"/>
                          <a:ea typeface="Calibri"/>
                          <a:cs typeface="Times New Roman"/>
                        </a:rPr>
                        <a:t>vise à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 : diminuer les ré infections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u="sng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u="sng" dirty="0" smtClean="0">
                          <a:latin typeface="Calibri"/>
                          <a:ea typeface="Calibri"/>
                          <a:cs typeface="Times New Roman"/>
                        </a:rPr>
                        <a:t>Modalités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 : intervention en face à face  basée sur </a:t>
                      </a:r>
                      <a:r>
                        <a:rPr lang="fr-FR" sz="1200" dirty="0" err="1">
                          <a:latin typeface="Calibri"/>
                          <a:ea typeface="Calibri"/>
                          <a:cs typeface="Times New Roman"/>
                        </a:rPr>
                        <a:t>counselling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Séances intensives : 4 séances de 1*20 mn et 3*1 H)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ou 2 séances individuelles de 20 mn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u="sng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u="sng" dirty="0" smtClean="0">
                          <a:latin typeface="Calibri"/>
                          <a:ea typeface="Calibri"/>
                          <a:cs typeface="Times New Roman"/>
                        </a:rPr>
                        <a:t>Outils</a:t>
                      </a:r>
                      <a:r>
                        <a:rPr lang="fr-FR" sz="1200" u="sng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: négociation, communication autour utilisation préservatif, manuel d’intervention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Diminution des nouvelles </a:t>
                      </a: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réinfections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Diminution des pratiques à </a:t>
                      </a: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risques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Action intensive : meilleurs résultats chez les hommes hétérosexuels pour le port du </a:t>
                      </a: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préservatif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8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Structurelle </a:t>
                      </a:r>
                      <a:r>
                        <a:rPr lang="fr-FR" sz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pour utilisation préservatif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Population </a:t>
                      </a:r>
                      <a:r>
                        <a:rPr lang="fr-FR" sz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générale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fr-FR" sz="12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Times New Roman"/>
                        </a:rPr>
                        <a:t>augmenter la disponibilité et l’accessibilité du préservatif à un niveau organisationnel </a:t>
                      </a:r>
                      <a:endParaRPr lang="fr-FR" sz="1200" dirty="0" smtClean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Présence de  préservatifs gratuits dans les lieux divers, le lier à des spots promotionnels, distribution gratuite à grande échelle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fr-FR" sz="1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fr-FR" sz="12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augmentation 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utilisation du </a:t>
                      </a: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préservatif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fr-FR" sz="1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fr-FR" sz="1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fr-FR" sz="1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fr-FR" sz="1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fr-FR" sz="1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fr-FR" sz="1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279321"/>
            <a:ext cx="81003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sng" strike="noStrike" cap="none" normalizeH="0" baseline="0" dirty="0" smtClean="0">
                <a:ln>
                  <a:noFill/>
                </a:ln>
                <a:solidFill>
                  <a:srgbClr val="76923C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INTERVENTIONS UNIVERSELLES ET VALIDEES (ensemble de la population de jeunes) :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les programmes les plus efficaces interviennent souvent en milieu scolaire – 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9F7E-C150-469B-A10F-B7644794E97A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1D627-1BE9-4166-8033-F15762072B8B}" type="datetime1">
              <a:rPr lang="fr-FR" smtClean="0"/>
              <a:pPr/>
              <a:t>21/02/2014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323527" y="692696"/>
          <a:ext cx="8640962" cy="5832648"/>
        </p:xfrm>
        <a:graphic>
          <a:graphicData uri="http://schemas.openxmlformats.org/drawingml/2006/table">
            <a:tbl>
              <a:tblPr/>
              <a:tblGrid>
                <a:gridCol w="1440161"/>
                <a:gridCol w="2088232"/>
                <a:gridCol w="3168352"/>
                <a:gridCol w="1944217"/>
              </a:tblGrid>
              <a:tr h="4281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Calibri"/>
                          <a:ea typeface="Calibri"/>
                          <a:cs typeface="Times New Roman"/>
                        </a:rPr>
                        <a:t>Intervention</a:t>
                      </a:r>
                    </a:p>
                  </a:txBody>
                  <a:tcPr marL="35261" marR="35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Calibri"/>
                          <a:ea typeface="Calibri"/>
                          <a:cs typeface="Times New Roman"/>
                        </a:rPr>
                        <a:t>Publics bénéficiaires</a:t>
                      </a:r>
                    </a:p>
                  </a:txBody>
                  <a:tcPr marL="35261" marR="35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Calibri"/>
                          <a:ea typeface="Calibri"/>
                          <a:cs typeface="Times New Roman"/>
                        </a:rPr>
                        <a:t>Présentation programme</a:t>
                      </a:r>
                    </a:p>
                  </a:txBody>
                  <a:tcPr marL="35261" marR="35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Calibri"/>
                          <a:ea typeface="Calibri"/>
                          <a:cs typeface="Times New Roman"/>
                        </a:rPr>
                        <a:t>Résultats</a:t>
                      </a:r>
                    </a:p>
                  </a:txBody>
                  <a:tcPr marL="35261" marR="35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Minorités culturelles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35261" marR="35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9-18 ans 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Ciblé afro américains des 2 sexes, filles ou seulement garçons</a:t>
                      </a:r>
                    </a:p>
                  </a:txBody>
                  <a:tcPr marL="35261" marR="35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fr-FR" sz="12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Times New Roman"/>
                        </a:rPr>
                        <a:t>développer des compétences autour utilisation préservatif 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Times New Roman"/>
                        </a:rPr>
                        <a:t>- Connaissances IST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u="sng" dirty="0">
                          <a:latin typeface="Calibri"/>
                          <a:ea typeface="Calibri"/>
                          <a:cs typeface="Times New Roman"/>
                        </a:rPr>
                        <a:t>On vise à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 : développer compétences de décision, négociation, communication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u="sng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u="sng" dirty="0" smtClean="0">
                          <a:latin typeface="Calibri"/>
                          <a:ea typeface="Calibri"/>
                          <a:cs typeface="Times New Roman"/>
                        </a:rPr>
                        <a:t>Modalités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 : 7 séances par semaine de 1h 30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u="sng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u="sng" dirty="0" smtClean="0">
                          <a:latin typeface="Calibri"/>
                          <a:ea typeface="Calibri"/>
                          <a:cs typeface="Times New Roman"/>
                        </a:rPr>
                        <a:t>Outils</a:t>
                      </a:r>
                      <a:r>
                        <a:rPr lang="fr-FR" sz="1200" u="sng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: Lectures, jeux de rôle, groupes de discussion (parfois parents inclus), vidéos, narration, découpage, remise de diplôme si </a:t>
                      </a: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réussite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61" marR="35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-augmentation utilisation du </a:t>
                      </a: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préservatif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-diminution du nombre de  rapports</a:t>
                      </a:r>
                    </a:p>
                  </a:txBody>
                  <a:tcPr marL="35261" marR="35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27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Groupe </a:t>
                      </a:r>
                      <a:r>
                        <a:rPr lang="fr-FR" sz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de femmes : 5 à 6 de même origine 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61" marR="35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21 </a:t>
                      </a:r>
                      <a:r>
                        <a:rPr lang="fr-FR" sz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ans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afro, et latino-américaines </a:t>
                      </a:r>
                    </a:p>
                  </a:txBody>
                  <a:tcPr marL="35261" marR="35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fr-FR" sz="12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Times New Roman"/>
                        </a:rPr>
                        <a:t>petits groupes, Animatrice de même origine et de même sexe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 smtClean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fr-FR" sz="12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Times New Roman"/>
                        </a:rPr>
                        <a:t>3 séances hebdomadaires de 3 heures (identification des situations à risques, engagement à changer de comportements, développement des compétences nécessaires pour réduire le risque)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Actions combinées à des interventions de groupe (discussions à la maison, groupes de </a:t>
                      </a: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travail 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à l’école et impliquer communauté</a:t>
                      </a:r>
                    </a:p>
                  </a:txBody>
                  <a:tcPr marL="35261" marR="35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réduction des rapports non </a:t>
                      </a: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protégés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-amélioration du comportement sexuel (moins de partenaires multiples et de relations à haut risque</a:t>
                      </a: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-taux bas de nouvelles </a:t>
                      </a: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réinfections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61" marR="35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-228277"/>
            <a:ext cx="8316416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1" i="0" u="sng" strike="noStrike" cap="none" normalizeH="0" baseline="0" dirty="0" smtClean="0">
              <a:ln>
                <a:noFill/>
              </a:ln>
              <a:solidFill>
                <a:srgbClr val="76923C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sng" strike="noStrike" cap="none" normalizeH="0" baseline="0" smtClean="0">
                <a:ln>
                  <a:noFill/>
                </a:ln>
                <a:solidFill>
                  <a:srgbClr val="76923C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INTERVENTIONS CIBLEES VALIDEES</a:t>
            </a:r>
            <a:r>
              <a:rPr kumimoji="0" lang="fr-FR" sz="1400" b="1" i="0" u="sng" strike="noStrike" cap="none" normalizeH="0" baseline="0" dirty="0" smtClean="0">
                <a:ln>
                  <a:noFill/>
                </a:ln>
                <a:solidFill>
                  <a:srgbClr val="76923C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les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programmes sont menés auprès de populations spécifiques de jeunes en dehors de l’école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9F7E-C150-469B-A10F-B7644794E97A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fr-FR" dirty="0" smtClean="0"/>
              <a:t>Séminaire santé sexuelle</a:t>
            </a:r>
          </a:p>
          <a:p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F9A6E-9C63-44E1-B6D3-840C002DEBF8}" type="datetime1">
              <a:rPr lang="fr-FR" smtClean="0"/>
              <a:pPr/>
              <a:t>21/02/2014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</a:rPr>
              <a:t>Interventions prometteuses utilisant les média</a:t>
            </a:r>
            <a:endParaRPr lang="fr-FR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040560"/>
          </a:xfrm>
        </p:spPr>
        <p:txBody>
          <a:bodyPr>
            <a:normAutofit/>
          </a:bodyPr>
          <a:lstStyle/>
          <a:p>
            <a:endParaRPr lang="fr-FR" sz="2000" b="1" dirty="0" smtClean="0"/>
          </a:p>
          <a:p>
            <a:r>
              <a:rPr lang="fr-FR" sz="2000" b="1" dirty="0" smtClean="0"/>
              <a:t>Campagnes de communication multimédia :</a:t>
            </a:r>
          </a:p>
          <a:p>
            <a:pPr lvl="1"/>
            <a:r>
              <a:rPr lang="fr-FR" sz="2000" dirty="0" smtClean="0">
                <a:solidFill>
                  <a:srgbClr val="FF0000"/>
                </a:solidFill>
              </a:rPr>
              <a:t>Tous les supports existants </a:t>
            </a:r>
            <a:r>
              <a:rPr lang="fr-FR" sz="2000" dirty="0" smtClean="0"/>
              <a:t>: </a:t>
            </a: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CHLAMYDIAE  </a:t>
            </a:r>
            <a:r>
              <a:rPr lang="fr-FR" sz="2000" dirty="0" smtClean="0"/>
              <a:t>(</a:t>
            </a:r>
            <a:r>
              <a:rPr lang="fr-F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augmentation taux de dépistage pendant et après la diffusion</a:t>
            </a:r>
            <a:r>
              <a:rPr lang="fr-FR" sz="2000" dirty="0" smtClean="0"/>
              <a:t>)</a:t>
            </a:r>
          </a:p>
          <a:p>
            <a:endParaRPr lang="fr-FR" sz="1800" dirty="0" smtClean="0"/>
          </a:p>
          <a:p>
            <a:r>
              <a:rPr lang="fr-FR" sz="1800" b="1" dirty="0" smtClean="0"/>
              <a:t>Interventions individuelles via les nouvelles technologies :</a:t>
            </a:r>
          </a:p>
          <a:p>
            <a:pPr lvl="1"/>
            <a:r>
              <a:rPr lang="fr-FR" sz="2000" dirty="0" smtClean="0">
                <a:solidFill>
                  <a:srgbClr val="FF0000"/>
                </a:solidFill>
              </a:rPr>
              <a:t>SMS, envoi d’emails pendant 1 an, séances de « chats » </a:t>
            </a:r>
            <a:r>
              <a:rPr lang="fr-FR" sz="2000" dirty="0" smtClean="0"/>
              <a:t>animées par 1 PS formé en SS, site internet référent (</a:t>
            </a:r>
            <a:r>
              <a:rPr lang="fr-F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amélioration : connaissances, démarches de dépistage, utilisation préservatifs </a:t>
            </a:r>
            <a:endParaRPr lang="fr-FR" sz="2000" dirty="0" smtClean="0"/>
          </a:p>
          <a:p>
            <a:endParaRPr lang="fr-FR" sz="1800" dirty="0" smtClean="0"/>
          </a:p>
          <a:p>
            <a:r>
              <a:rPr lang="fr-FR" sz="1800" b="1" dirty="0" smtClean="0"/>
              <a:t>Propositions de dépistages par courrier :</a:t>
            </a:r>
          </a:p>
          <a:p>
            <a:pPr lvl="1"/>
            <a:r>
              <a:rPr lang="fr-FR" sz="2000" dirty="0" smtClean="0">
                <a:solidFill>
                  <a:srgbClr val="FF0000"/>
                </a:solidFill>
              </a:rPr>
              <a:t>Kits d’auto prélèvements à commander </a:t>
            </a:r>
            <a:r>
              <a:rPr lang="fr-FR" sz="2000" dirty="0"/>
              <a:t>/</a:t>
            </a:r>
            <a:r>
              <a:rPr lang="fr-FR" sz="2000" dirty="0" smtClean="0"/>
              <a:t>téléphone, email, et à adresser au labo </a:t>
            </a:r>
            <a:r>
              <a:rPr lang="fr-F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(amélioration des taux de dépistage et de traitement, accès public « difficile »</a:t>
            </a:r>
            <a:endParaRPr lang="fr-FR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9F7E-C150-469B-A10F-B7644794E97A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Séminaire santé sexuelle</a:t>
            </a:r>
          </a:p>
          <a:p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D44A9-3AE7-4C03-8140-3283D573B7CE}" type="datetime1">
              <a:rPr lang="fr-FR" smtClean="0"/>
              <a:pPr/>
              <a:t>21/02/2014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</a:rPr>
              <a:t>Ce qu’il faut retenir</a:t>
            </a:r>
            <a:endParaRPr lang="fr-F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616624"/>
          </a:xfrm>
        </p:spPr>
        <p:txBody>
          <a:bodyPr>
            <a:normAutofit fontScale="55000" lnSpcReduction="20000"/>
          </a:bodyPr>
          <a:lstStyle/>
          <a:p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nterventions efficaces en quantité et qualité pour ce public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Comportement principal visé </a:t>
            </a:r>
            <a:r>
              <a:rPr lang="fr-FR" dirty="0" smtClean="0"/>
              <a:t>: plus grande utilisation du préservatif , baisse de prévalence des IST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Apprentissage de compétences de négociation, décision et communication</a:t>
            </a:r>
          </a:p>
          <a:p>
            <a:endParaRPr lang="fr-FR" dirty="0" smtClean="0"/>
          </a:p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léments de réussite : </a:t>
            </a:r>
          </a:p>
          <a:p>
            <a:pPr lvl="1"/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durée </a:t>
            </a:r>
            <a:r>
              <a:rPr lang="fr-FR" u="sng" dirty="0" smtClean="0">
                <a:solidFill>
                  <a:schemeClr val="accent1">
                    <a:lumMod val="50000"/>
                  </a:schemeClr>
                </a:solidFill>
              </a:rPr>
              <a:t>et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 intensité des interventions (plusieurs petites séances dispersées dans le temps améliorent maitrise des risques)</a:t>
            </a:r>
          </a:p>
          <a:p>
            <a:pPr lvl="1"/>
            <a:endParaRPr lang="fr-F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Résultats aussi efficaces en petit groupe qu’en individuel</a:t>
            </a:r>
          </a:p>
          <a:p>
            <a:pPr lvl="1"/>
            <a:endParaRPr lang="fr-F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Inscription dans le quotidien des adolescents (écoles, lieux familiers), avec des personnes référentes si action hors milieu scolaire</a:t>
            </a:r>
          </a:p>
          <a:p>
            <a:pPr lvl="1"/>
            <a:endParaRPr lang="fr-F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Formation nécessaire des 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</a:rPr>
              <a:t>encadrants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, leur appariement selon caractéristiques du groupe (langue, parcours..)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Utilisation des NTIC de plus en plus (capter population cible pour l’orienter)</a:t>
            </a:r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endParaRPr lang="fr-FR" sz="2000" dirty="0"/>
          </a:p>
          <a:p>
            <a:pPr>
              <a:buNone/>
            </a:pPr>
            <a:r>
              <a:rPr lang="fr-FR" sz="2000" u="sng" dirty="0" smtClean="0">
                <a:solidFill>
                  <a:schemeClr val="accent3">
                    <a:lumMod val="75000"/>
                  </a:schemeClr>
                </a:solidFill>
              </a:rPr>
              <a:t>REFERENCE</a:t>
            </a:r>
            <a:r>
              <a:rPr lang="fr-FR" sz="2000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2000" dirty="0" err="1" smtClean="0">
                <a:solidFill>
                  <a:schemeClr val="accent3">
                    <a:lumMod val="75000"/>
                  </a:schemeClr>
                </a:solidFill>
              </a:rPr>
              <a:t>Kersaudy</a:t>
            </a:r>
            <a:r>
              <a:rPr lang="fr-FR" sz="2000" dirty="0" smtClean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fr-FR" sz="2000" dirty="0" err="1" smtClean="0">
                <a:solidFill>
                  <a:schemeClr val="accent3">
                    <a:lumMod val="75000"/>
                  </a:schemeClr>
                </a:solidFill>
              </a:rPr>
              <a:t>Rahib</a:t>
            </a:r>
            <a:r>
              <a:rPr lang="fr-FR" sz="2000" dirty="0" smtClean="0">
                <a:solidFill>
                  <a:schemeClr val="accent3">
                    <a:lumMod val="75000"/>
                  </a:schemeClr>
                </a:solidFill>
              </a:rPr>
              <a:t> Delphine et al « Interventions validées ou prometteuses en prévention des IST – synthèse de la littérature – santé publique 2013/N° suppl.S1, p.13-23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9F7E-C150-469B-A10F-B7644794E97A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Séminaire santé sexuelle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9BD8-3B90-4F6C-9AB4-A7944A910101}" type="datetime1">
              <a:rPr lang="fr-FR" smtClean="0"/>
              <a:pPr/>
              <a:t>21/02/2014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hlinkClick r:id="rId2"/>
              </a:rPr>
              <a:t>www.cairn.info/revue-sante-publique-2013-N°1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1C7F-E531-4B3E-8A86-23ACE8860F0C}" type="datetime1">
              <a:rPr lang="fr-FR" smtClean="0"/>
              <a:pPr/>
              <a:t>21/02/2014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9F7E-C150-469B-A10F-B7644794E97A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925</Words>
  <Application>Microsoft Office PowerPoint</Application>
  <PresentationFormat>Affichage à l'écran (4:3)</PresentationFormat>
  <Paragraphs>239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  INTERVENTIONS VALIDEES</vt:lpstr>
      <vt:lpstr> DEFINITIONS </vt:lpstr>
      <vt:lpstr>Présentation PowerPoint</vt:lpstr>
      <vt:lpstr>Présentation PowerPoint</vt:lpstr>
      <vt:lpstr>Présentation PowerPoint</vt:lpstr>
      <vt:lpstr>Présentation PowerPoint</vt:lpstr>
      <vt:lpstr>Interventions prometteuses utilisant les média</vt:lpstr>
      <vt:lpstr>Ce qu’il faut retenir</vt:lpstr>
      <vt:lpstr>ref</vt:lpstr>
      <vt:lpstr>Présentation PowerPoint</vt:lpstr>
    </vt:vector>
  </TitlesOfParts>
  <Company>MAS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INTERVENTION VALIDEE</dc:title>
  <dc:creator>fbradamantis</dc:creator>
  <cp:lastModifiedBy>SOIZEAU JULIA (julia.soizeau)</cp:lastModifiedBy>
  <cp:revision>37</cp:revision>
  <dcterms:created xsi:type="dcterms:W3CDTF">2014-01-13T20:17:15Z</dcterms:created>
  <dcterms:modified xsi:type="dcterms:W3CDTF">2014-02-21T13:47:30Z</dcterms:modified>
</cp:coreProperties>
</file>