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charts/chart1.xml" ContentType="application/vnd.openxmlformats-officedocument.drawingml.chart+xml"/>
  <Override PartName="/ppt/charts/chart2.xml" ContentType="application/vnd.openxmlformats-officedocument.drawingml.chart+xml"/>
  <Override PartName="/ppt/notesSlides/notesSlide4.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7.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296" r:id="rId2"/>
    <p:sldId id="270" r:id="rId3"/>
    <p:sldId id="272" r:id="rId4"/>
    <p:sldId id="267" r:id="rId5"/>
    <p:sldId id="284" r:id="rId6"/>
    <p:sldId id="259" r:id="rId7"/>
    <p:sldId id="262" r:id="rId8"/>
    <p:sldId id="264" r:id="rId9"/>
    <p:sldId id="287" r:id="rId10"/>
    <p:sldId id="280" r:id="rId11"/>
    <p:sldId id="281" r:id="rId12"/>
    <p:sldId id="285" r:id="rId13"/>
    <p:sldId id="260" r:id="rId14"/>
    <p:sldId id="282" r:id="rId15"/>
    <p:sldId id="286" r:id="rId16"/>
    <p:sldId id="277" r:id="rId17"/>
    <p:sldId id="276" r:id="rId18"/>
    <p:sldId id="279" r:id="rId19"/>
    <p:sldId id="274" r:id="rId20"/>
    <p:sldId id="288" r:id="rId21"/>
    <p:sldId id="290" r:id="rId22"/>
    <p:sldId id="291" r:id="rId23"/>
    <p:sldId id="292" r:id="rId24"/>
    <p:sldId id="295" r:id="rId25"/>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Style moyen 2 - Accentuation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Style moyen 2 - Accentuation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69C7853C-536D-4A76-A0AE-DD22124D55A5}" styleName="Style à thème 1 - Accentuation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7133" autoAdjust="0"/>
  </p:normalViewPr>
  <p:slideViewPr>
    <p:cSldViewPr>
      <p:cViewPr varScale="1">
        <p:scale>
          <a:sx n="106" d="100"/>
          <a:sy n="106" d="100"/>
        </p:scale>
        <p:origin x="-114"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8"/>
    </mc:Choice>
    <mc:Fallback>
      <c:style val="8"/>
    </mc:Fallback>
  </mc:AlternateContent>
  <c:chart>
    <c:autoTitleDeleted val="0"/>
    <c:plotArea>
      <c:layout>
        <c:manualLayout>
          <c:layoutTarget val="inner"/>
          <c:xMode val="edge"/>
          <c:yMode val="edge"/>
          <c:x val="9.1745042286380959E-2"/>
          <c:y val="8.0809381146667456E-2"/>
          <c:w val="0.89282285894818791"/>
          <c:h val="0.74845508016746931"/>
        </c:manualLayout>
      </c:layout>
      <c:barChart>
        <c:barDir val="col"/>
        <c:grouping val="clustered"/>
        <c:varyColors val="0"/>
        <c:ser>
          <c:idx val="0"/>
          <c:order val="0"/>
          <c:tx>
            <c:strRef>
              <c:f>Feuil1!$B$1</c:f>
              <c:strCache>
                <c:ptCount val="1"/>
                <c:pt idx="0">
                  <c:v>Hommes DFA</c:v>
                </c:pt>
              </c:strCache>
            </c:strRef>
          </c:tx>
          <c:invertIfNegative val="0"/>
          <c:cat>
            <c:strRef>
              <c:f>Feuil1!$A$2:$A$7</c:f>
              <c:strCache>
                <c:ptCount val="6"/>
                <c:pt idx="0">
                  <c:v>18-24</c:v>
                </c:pt>
                <c:pt idx="1">
                  <c:v>25-34</c:v>
                </c:pt>
                <c:pt idx="2">
                  <c:v>35-44</c:v>
                </c:pt>
                <c:pt idx="3">
                  <c:v>45-54</c:v>
                </c:pt>
                <c:pt idx="4">
                  <c:v>55-69</c:v>
                </c:pt>
                <c:pt idx="5">
                  <c:v>TOTAL</c:v>
                </c:pt>
              </c:strCache>
            </c:strRef>
          </c:cat>
          <c:val>
            <c:numRef>
              <c:f>Feuil1!$B$2:$B$7</c:f>
              <c:numCache>
                <c:formatCode>General</c:formatCode>
                <c:ptCount val="6"/>
                <c:pt idx="0">
                  <c:v>37</c:v>
                </c:pt>
                <c:pt idx="1">
                  <c:v>36</c:v>
                </c:pt>
                <c:pt idx="2">
                  <c:v>20</c:v>
                </c:pt>
                <c:pt idx="3">
                  <c:v>22</c:v>
                </c:pt>
                <c:pt idx="4">
                  <c:v>20</c:v>
                </c:pt>
                <c:pt idx="5">
                  <c:v>26</c:v>
                </c:pt>
              </c:numCache>
            </c:numRef>
          </c:val>
        </c:ser>
        <c:ser>
          <c:idx val="1"/>
          <c:order val="1"/>
          <c:tx>
            <c:strRef>
              <c:f>Feuil1!$C$1</c:f>
              <c:strCache>
                <c:ptCount val="1"/>
                <c:pt idx="0">
                  <c:v>Femmes DFA</c:v>
                </c:pt>
              </c:strCache>
            </c:strRef>
          </c:tx>
          <c:invertIfNegative val="0"/>
          <c:cat>
            <c:strRef>
              <c:f>Feuil1!$A$2:$A$7</c:f>
              <c:strCache>
                <c:ptCount val="6"/>
                <c:pt idx="0">
                  <c:v>18-24</c:v>
                </c:pt>
                <c:pt idx="1">
                  <c:v>25-34</c:v>
                </c:pt>
                <c:pt idx="2">
                  <c:v>35-44</c:v>
                </c:pt>
                <c:pt idx="3">
                  <c:v>45-54</c:v>
                </c:pt>
                <c:pt idx="4">
                  <c:v>55-69</c:v>
                </c:pt>
                <c:pt idx="5">
                  <c:v>TOTAL</c:v>
                </c:pt>
              </c:strCache>
            </c:strRef>
          </c:cat>
          <c:val>
            <c:numRef>
              <c:f>Feuil1!$C$2:$C$7</c:f>
              <c:numCache>
                <c:formatCode>General</c:formatCode>
                <c:ptCount val="6"/>
                <c:pt idx="0">
                  <c:v>10</c:v>
                </c:pt>
                <c:pt idx="1">
                  <c:v>9</c:v>
                </c:pt>
                <c:pt idx="2">
                  <c:v>5</c:v>
                </c:pt>
                <c:pt idx="3">
                  <c:v>4</c:v>
                </c:pt>
                <c:pt idx="4">
                  <c:v>2</c:v>
                </c:pt>
                <c:pt idx="5">
                  <c:v>5</c:v>
                </c:pt>
              </c:numCache>
            </c:numRef>
          </c:val>
        </c:ser>
        <c:dLbls>
          <c:showLegendKey val="0"/>
          <c:showVal val="1"/>
          <c:showCatName val="0"/>
          <c:showSerName val="0"/>
          <c:showPercent val="0"/>
          <c:showBubbleSize val="0"/>
        </c:dLbls>
        <c:gapWidth val="150"/>
        <c:axId val="79103104"/>
        <c:axId val="79105024"/>
      </c:barChart>
      <c:catAx>
        <c:axId val="79103104"/>
        <c:scaling>
          <c:orientation val="minMax"/>
        </c:scaling>
        <c:delete val="0"/>
        <c:axPos val="b"/>
        <c:title>
          <c:tx>
            <c:rich>
              <a:bodyPr/>
              <a:lstStyle/>
              <a:p>
                <a:pPr>
                  <a:defRPr/>
                </a:pPr>
                <a:r>
                  <a:rPr lang="fr-FR" dirty="0" smtClean="0"/>
                  <a:t>Tranches</a:t>
                </a:r>
                <a:r>
                  <a:rPr lang="fr-FR" baseline="0" dirty="0" smtClean="0"/>
                  <a:t> d’âge</a:t>
                </a:r>
                <a:endParaRPr lang="fr-FR" dirty="0"/>
              </a:p>
            </c:rich>
          </c:tx>
          <c:layout>
            <c:manualLayout>
              <c:xMode val="edge"/>
              <c:yMode val="edge"/>
              <c:x val="0.45873517546417791"/>
              <c:y val="0.93008204777997472"/>
            </c:manualLayout>
          </c:layout>
          <c:overlay val="0"/>
        </c:title>
        <c:majorTickMark val="out"/>
        <c:minorTickMark val="none"/>
        <c:tickLblPos val="nextTo"/>
        <c:crossAx val="79105024"/>
        <c:crosses val="autoZero"/>
        <c:auto val="1"/>
        <c:lblAlgn val="ctr"/>
        <c:lblOffset val="100"/>
        <c:noMultiLvlLbl val="0"/>
      </c:catAx>
      <c:valAx>
        <c:axId val="79105024"/>
        <c:scaling>
          <c:orientation val="minMax"/>
        </c:scaling>
        <c:delete val="0"/>
        <c:axPos val="l"/>
        <c:title>
          <c:tx>
            <c:rich>
              <a:bodyPr rot="-5400000" vert="horz"/>
              <a:lstStyle/>
              <a:p>
                <a:pPr>
                  <a:defRPr/>
                </a:pPr>
                <a:r>
                  <a:rPr lang="fr-FR" dirty="0" smtClean="0"/>
                  <a:t>%</a:t>
                </a:r>
                <a:endParaRPr lang="fr-FR" dirty="0"/>
              </a:p>
            </c:rich>
          </c:tx>
          <c:layout/>
          <c:overlay val="0"/>
        </c:title>
        <c:numFmt formatCode="General" sourceLinked="1"/>
        <c:majorTickMark val="out"/>
        <c:minorTickMark val="none"/>
        <c:tickLblPos val="nextTo"/>
        <c:crossAx val="79103104"/>
        <c:crosses val="autoZero"/>
        <c:crossBetween val="between"/>
      </c:valAx>
      <c:spPr>
        <a:noFill/>
        <a:ln w="25400">
          <a:noFill/>
        </a:ln>
      </c:spPr>
    </c:plotArea>
    <c:legend>
      <c:legendPos val="t"/>
      <c:layout/>
      <c:overlay val="0"/>
    </c:legend>
    <c:plotVisOnly val="1"/>
    <c:dispBlanksAs val="gap"/>
    <c:showDLblsOverMax val="0"/>
  </c:chart>
  <c:txPr>
    <a:bodyPr/>
    <a:lstStyle/>
    <a:p>
      <a:pPr>
        <a:defRPr sz="1800"/>
      </a:pPr>
      <a:endParaRPr lang="fr-FR"/>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8"/>
    </mc:Choice>
    <mc:Fallback>
      <c:style val="8"/>
    </mc:Fallback>
  </mc:AlternateContent>
  <c:chart>
    <c:autoTitleDeleted val="0"/>
    <c:plotArea>
      <c:layout>
        <c:manualLayout>
          <c:layoutTarget val="inner"/>
          <c:xMode val="edge"/>
          <c:yMode val="edge"/>
          <c:x val="9.0706255468066599E-2"/>
          <c:y val="0.12490176565159293"/>
          <c:w val="0.82384142607174182"/>
          <c:h val="0.56594441739994805"/>
        </c:manualLayout>
      </c:layout>
      <c:barChart>
        <c:barDir val="col"/>
        <c:grouping val="clustered"/>
        <c:varyColors val="0"/>
        <c:ser>
          <c:idx val="0"/>
          <c:order val="0"/>
          <c:tx>
            <c:strRef>
              <c:f>Feuil1!$B$1</c:f>
              <c:strCache>
                <c:ptCount val="1"/>
                <c:pt idx="0">
                  <c:v>Hommes GPE</c:v>
                </c:pt>
              </c:strCache>
            </c:strRef>
          </c:tx>
          <c:invertIfNegative val="0"/>
          <c:cat>
            <c:strRef>
              <c:f>Feuil1!$A$2:$A$5</c:f>
              <c:strCache>
                <c:ptCount val="4"/>
                <c:pt idx="0">
                  <c:v>monopartenaires sans nouveau partenaire</c:v>
                </c:pt>
                <c:pt idx="1">
                  <c:v>monopartenaires avec nouveau partenaire</c:v>
                </c:pt>
                <c:pt idx="2">
                  <c:v>multipartenaires</c:v>
                </c:pt>
                <c:pt idx="3">
                  <c:v>TOTAL</c:v>
                </c:pt>
              </c:strCache>
            </c:strRef>
          </c:cat>
          <c:val>
            <c:numRef>
              <c:f>Feuil1!$B$2:$B$5</c:f>
              <c:numCache>
                <c:formatCode>General</c:formatCode>
                <c:ptCount val="4"/>
                <c:pt idx="0">
                  <c:v>28</c:v>
                </c:pt>
                <c:pt idx="1">
                  <c:v>49</c:v>
                </c:pt>
                <c:pt idx="2">
                  <c:v>84</c:v>
                </c:pt>
                <c:pt idx="3">
                  <c:v>45</c:v>
                </c:pt>
              </c:numCache>
            </c:numRef>
          </c:val>
        </c:ser>
        <c:ser>
          <c:idx val="1"/>
          <c:order val="1"/>
          <c:tx>
            <c:strRef>
              <c:f>Feuil1!$C$1</c:f>
              <c:strCache>
                <c:ptCount val="1"/>
                <c:pt idx="0">
                  <c:v>Femmes GPE</c:v>
                </c:pt>
              </c:strCache>
            </c:strRef>
          </c:tx>
          <c:invertIfNegative val="0"/>
          <c:cat>
            <c:strRef>
              <c:f>Feuil1!$A$2:$A$5</c:f>
              <c:strCache>
                <c:ptCount val="4"/>
                <c:pt idx="0">
                  <c:v>monopartenaires sans nouveau partenaire</c:v>
                </c:pt>
                <c:pt idx="1">
                  <c:v>monopartenaires avec nouveau partenaire</c:v>
                </c:pt>
                <c:pt idx="2">
                  <c:v>multipartenaires</c:v>
                </c:pt>
                <c:pt idx="3">
                  <c:v>TOTAL</c:v>
                </c:pt>
              </c:strCache>
            </c:strRef>
          </c:cat>
          <c:val>
            <c:numRef>
              <c:f>Feuil1!$C$2:$C$5</c:f>
              <c:numCache>
                <c:formatCode>General</c:formatCode>
                <c:ptCount val="4"/>
                <c:pt idx="0">
                  <c:v>27</c:v>
                </c:pt>
                <c:pt idx="1">
                  <c:v>68</c:v>
                </c:pt>
                <c:pt idx="2">
                  <c:v>75</c:v>
                </c:pt>
                <c:pt idx="3">
                  <c:v>34</c:v>
                </c:pt>
              </c:numCache>
            </c:numRef>
          </c:val>
        </c:ser>
        <c:dLbls>
          <c:showLegendKey val="0"/>
          <c:showVal val="1"/>
          <c:showCatName val="0"/>
          <c:showSerName val="0"/>
          <c:showPercent val="0"/>
          <c:showBubbleSize val="0"/>
        </c:dLbls>
        <c:gapWidth val="150"/>
        <c:axId val="79153792"/>
        <c:axId val="80019840"/>
      </c:barChart>
      <c:catAx>
        <c:axId val="79153792"/>
        <c:scaling>
          <c:orientation val="minMax"/>
        </c:scaling>
        <c:delete val="0"/>
        <c:axPos val="b"/>
        <c:majorTickMark val="out"/>
        <c:minorTickMark val="none"/>
        <c:tickLblPos val="nextTo"/>
        <c:crossAx val="80019840"/>
        <c:crosses val="autoZero"/>
        <c:auto val="1"/>
        <c:lblAlgn val="ctr"/>
        <c:lblOffset val="100"/>
        <c:noMultiLvlLbl val="0"/>
      </c:catAx>
      <c:valAx>
        <c:axId val="80019840"/>
        <c:scaling>
          <c:orientation val="minMax"/>
        </c:scaling>
        <c:delete val="0"/>
        <c:axPos val="l"/>
        <c:title>
          <c:tx>
            <c:rich>
              <a:bodyPr rot="-5400000" vert="horz"/>
              <a:lstStyle/>
              <a:p>
                <a:pPr>
                  <a:defRPr/>
                </a:pPr>
                <a:r>
                  <a:rPr lang="fr-FR" dirty="0" smtClean="0"/>
                  <a:t>%</a:t>
                </a:r>
                <a:endParaRPr lang="fr-FR" dirty="0"/>
              </a:p>
            </c:rich>
          </c:tx>
          <c:layout/>
          <c:overlay val="0"/>
        </c:title>
        <c:numFmt formatCode="General" sourceLinked="1"/>
        <c:majorTickMark val="out"/>
        <c:minorTickMark val="none"/>
        <c:tickLblPos val="nextTo"/>
        <c:crossAx val="79153792"/>
        <c:crosses val="autoZero"/>
        <c:crossBetween val="between"/>
      </c:valAx>
      <c:spPr>
        <a:noFill/>
        <a:ln w="25400">
          <a:noFill/>
        </a:ln>
      </c:spPr>
    </c:plotArea>
    <c:legend>
      <c:legendPos val="t"/>
      <c:layout/>
      <c:overlay val="0"/>
    </c:legend>
    <c:plotVisOnly val="1"/>
    <c:dispBlanksAs val="gap"/>
    <c:showDLblsOverMax val="0"/>
  </c:chart>
  <c:txPr>
    <a:bodyPr/>
    <a:lstStyle/>
    <a:p>
      <a:pPr>
        <a:defRPr sz="1800"/>
      </a:pPr>
      <a:endParaRPr lang="fr-FR"/>
    </a:p>
  </c:txPr>
  <c:externalData r:id="rId1">
    <c:autoUpdate val="0"/>
  </c:externalData>
</c:chartSpace>
</file>

<file path=ppt/diagrams/colors1.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1#2">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26A8E03-627C-43CA-A3D1-5C3229F7FC78}" type="doc">
      <dgm:prSet loTypeId="urn:microsoft.com/office/officeart/2005/8/layout/default#1" loCatId="list" qsTypeId="urn:microsoft.com/office/officeart/2005/8/quickstyle/simple1" qsCatId="simple" csTypeId="urn:microsoft.com/office/officeart/2005/8/colors/colorful1#1" csCatId="colorful" phldr="1"/>
      <dgm:spPr/>
      <dgm:t>
        <a:bodyPr/>
        <a:lstStyle/>
        <a:p>
          <a:endParaRPr lang="fr-FR"/>
        </a:p>
      </dgm:t>
    </dgm:pt>
    <dgm:pt modelId="{6CCF6421-4D5D-4BD3-8BBE-4B9CC9D63E45}">
      <dgm:prSet phldrT="[Texte]"/>
      <dgm:spPr/>
      <dgm:t>
        <a:bodyPr/>
        <a:lstStyle/>
        <a:p>
          <a:r>
            <a:rPr lang="fr-FR" dirty="0" smtClean="0"/>
            <a:t>IST, VIH Sida</a:t>
          </a:r>
          <a:endParaRPr lang="fr-FR" dirty="0"/>
        </a:p>
      </dgm:t>
    </dgm:pt>
    <dgm:pt modelId="{C028F4BC-D0F1-4D11-8127-FD3AB1F7FBBC}" type="parTrans" cxnId="{CC80C7EC-6F62-4103-8A88-0915963D6152}">
      <dgm:prSet/>
      <dgm:spPr/>
      <dgm:t>
        <a:bodyPr/>
        <a:lstStyle/>
        <a:p>
          <a:endParaRPr lang="fr-FR"/>
        </a:p>
      </dgm:t>
    </dgm:pt>
    <dgm:pt modelId="{34069BE2-DEBC-4A9B-837C-1A1444FE9F64}" type="sibTrans" cxnId="{CC80C7EC-6F62-4103-8A88-0915963D6152}">
      <dgm:prSet/>
      <dgm:spPr/>
      <dgm:t>
        <a:bodyPr/>
        <a:lstStyle/>
        <a:p>
          <a:endParaRPr lang="fr-FR"/>
        </a:p>
      </dgm:t>
    </dgm:pt>
    <dgm:pt modelId="{885D5F1D-6D47-46CC-B752-8D582661ABA7}">
      <dgm:prSet phldrT="[Texte]"/>
      <dgm:spPr/>
      <dgm:t>
        <a:bodyPr/>
        <a:lstStyle/>
        <a:p>
          <a:r>
            <a:rPr lang="fr-FR" dirty="0" smtClean="0"/>
            <a:t>Grossesses non désirées, IVG, contraception</a:t>
          </a:r>
          <a:endParaRPr lang="fr-FR" dirty="0"/>
        </a:p>
      </dgm:t>
    </dgm:pt>
    <dgm:pt modelId="{35E4E864-CD7F-4C0B-BE8C-9D4212BB07D6}" type="parTrans" cxnId="{3D39A11D-BF0D-4350-979D-7E59C02E424F}">
      <dgm:prSet/>
      <dgm:spPr/>
      <dgm:t>
        <a:bodyPr/>
        <a:lstStyle/>
        <a:p>
          <a:endParaRPr lang="fr-FR"/>
        </a:p>
      </dgm:t>
    </dgm:pt>
    <dgm:pt modelId="{43107F50-320F-4792-9240-C1EA47EA3319}" type="sibTrans" cxnId="{3D39A11D-BF0D-4350-979D-7E59C02E424F}">
      <dgm:prSet/>
      <dgm:spPr/>
      <dgm:t>
        <a:bodyPr/>
        <a:lstStyle/>
        <a:p>
          <a:endParaRPr lang="fr-FR"/>
        </a:p>
      </dgm:t>
    </dgm:pt>
    <dgm:pt modelId="{BDC389E7-EABB-4D12-9288-719A016D6162}">
      <dgm:prSet phldrT="[Texte]"/>
      <dgm:spPr/>
      <dgm:t>
        <a:bodyPr/>
        <a:lstStyle/>
        <a:p>
          <a:r>
            <a:rPr lang="fr-FR" dirty="0" smtClean="0"/>
            <a:t>Violences sexuelles </a:t>
          </a:r>
          <a:endParaRPr lang="fr-FR" dirty="0"/>
        </a:p>
      </dgm:t>
    </dgm:pt>
    <dgm:pt modelId="{AEE17BD1-00F1-42FB-B045-EFE6D886810C}" type="parTrans" cxnId="{6E252AA2-4086-4CE5-A232-6E89C35DD566}">
      <dgm:prSet/>
      <dgm:spPr/>
      <dgm:t>
        <a:bodyPr/>
        <a:lstStyle/>
        <a:p>
          <a:endParaRPr lang="fr-FR"/>
        </a:p>
      </dgm:t>
    </dgm:pt>
    <dgm:pt modelId="{6FF494E6-ADEE-424C-A0B3-4DEBBAC2B657}" type="sibTrans" cxnId="{6E252AA2-4086-4CE5-A232-6E89C35DD566}">
      <dgm:prSet/>
      <dgm:spPr/>
      <dgm:t>
        <a:bodyPr/>
        <a:lstStyle/>
        <a:p>
          <a:endParaRPr lang="fr-FR"/>
        </a:p>
      </dgm:t>
    </dgm:pt>
    <dgm:pt modelId="{884173C4-61EE-485C-BB45-E209F31BB769}">
      <dgm:prSet phldrT="[Texte]"/>
      <dgm:spPr/>
      <dgm:t>
        <a:bodyPr/>
        <a:lstStyle/>
        <a:p>
          <a:r>
            <a:rPr lang="fr-FR" dirty="0" smtClean="0"/>
            <a:t>Caractéristiques de la sexualité</a:t>
          </a:r>
          <a:endParaRPr lang="fr-FR" dirty="0"/>
        </a:p>
      </dgm:t>
    </dgm:pt>
    <dgm:pt modelId="{801768AC-2CA7-4DAC-8D17-C15EE83CE9DD}" type="parTrans" cxnId="{A91A6293-AA43-4CA9-8EE5-92E50A2335C5}">
      <dgm:prSet/>
      <dgm:spPr/>
      <dgm:t>
        <a:bodyPr/>
        <a:lstStyle/>
        <a:p>
          <a:endParaRPr lang="fr-FR"/>
        </a:p>
      </dgm:t>
    </dgm:pt>
    <dgm:pt modelId="{0B25AA53-9970-4D2E-ACED-5B08E450314B}" type="sibTrans" cxnId="{A91A6293-AA43-4CA9-8EE5-92E50A2335C5}">
      <dgm:prSet/>
      <dgm:spPr/>
      <dgm:t>
        <a:bodyPr/>
        <a:lstStyle/>
        <a:p>
          <a:endParaRPr lang="fr-FR"/>
        </a:p>
      </dgm:t>
    </dgm:pt>
    <dgm:pt modelId="{ADD1797C-2E33-4EE0-9898-D0190A8027E1}" type="pres">
      <dgm:prSet presAssocID="{326A8E03-627C-43CA-A3D1-5C3229F7FC78}" presName="diagram" presStyleCnt="0">
        <dgm:presLayoutVars>
          <dgm:dir/>
          <dgm:resizeHandles val="exact"/>
        </dgm:presLayoutVars>
      </dgm:prSet>
      <dgm:spPr/>
      <dgm:t>
        <a:bodyPr/>
        <a:lstStyle/>
        <a:p>
          <a:endParaRPr lang="fr-FR"/>
        </a:p>
      </dgm:t>
    </dgm:pt>
    <dgm:pt modelId="{ABF279C9-E9DF-4EDB-B32B-15D232CB409A}" type="pres">
      <dgm:prSet presAssocID="{6CCF6421-4D5D-4BD3-8BBE-4B9CC9D63E45}" presName="node" presStyleLbl="node1" presStyleIdx="0" presStyleCnt="4" custLinFactX="12920" custLinFactY="18583" custLinFactNeighborX="100000" custLinFactNeighborY="100000">
        <dgm:presLayoutVars>
          <dgm:bulletEnabled val="1"/>
        </dgm:presLayoutVars>
      </dgm:prSet>
      <dgm:spPr/>
      <dgm:t>
        <a:bodyPr/>
        <a:lstStyle/>
        <a:p>
          <a:endParaRPr lang="fr-FR"/>
        </a:p>
      </dgm:t>
    </dgm:pt>
    <dgm:pt modelId="{9FED8159-613C-4151-A84E-ED6A243E38AC}" type="pres">
      <dgm:prSet presAssocID="{34069BE2-DEBC-4A9B-837C-1A1444FE9F64}" presName="sibTrans" presStyleCnt="0"/>
      <dgm:spPr/>
    </dgm:pt>
    <dgm:pt modelId="{7AA05949-166C-40D7-9DD2-C59CC0A0F5AF}" type="pres">
      <dgm:prSet presAssocID="{885D5F1D-6D47-46CC-B752-8D582661ABA7}" presName="node" presStyleLbl="node1" presStyleIdx="1" presStyleCnt="4">
        <dgm:presLayoutVars>
          <dgm:bulletEnabled val="1"/>
        </dgm:presLayoutVars>
      </dgm:prSet>
      <dgm:spPr/>
      <dgm:t>
        <a:bodyPr/>
        <a:lstStyle/>
        <a:p>
          <a:endParaRPr lang="fr-FR"/>
        </a:p>
      </dgm:t>
    </dgm:pt>
    <dgm:pt modelId="{674648C7-527D-463D-BBC1-E851591BD1F0}" type="pres">
      <dgm:prSet presAssocID="{43107F50-320F-4792-9240-C1EA47EA3319}" presName="sibTrans" presStyleCnt="0"/>
      <dgm:spPr/>
    </dgm:pt>
    <dgm:pt modelId="{A2408D44-1B80-4079-90C9-62CB84C0C1D3}" type="pres">
      <dgm:prSet presAssocID="{BDC389E7-EABB-4D12-9288-719A016D6162}" presName="node" presStyleLbl="node1" presStyleIdx="2" presStyleCnt="4">
        <dgm:presLayoutVars>
          <dgm:bulletEnabled val="1"/>
        </dgm:presLayoutVars>
      </dgm:prSet>
      <dgm:spPr/>
      <dgm:t>
        <a:bodyPr/>
        <a:lstStyle/>
        <a:p>
          <a:endParaRPr lang="fr-FR"/>
        </a:p>
      </dgm:t>
    </dgm:pt>
    <dgm:pt modelId="{958074A0-3551-4F9B-B3D2-278FF17BC2BE}" type="pres">
      <dgm:prSet presAssocID="{6FF494E6-ADEE-424C-A0B3-4DEBBAC2B657}" presName="sibTrans" presStyleCnt="0"/>
      <dgm:spPr/>
    </dgm:pt>
    <dgm:pt modelId="{1B857C1F-64A6-4BE1-9400-442BC7C1DE72}" type="pres">
      <dgm:prSet presAssocID="{884173C4-61EE-485C-BB45-E209F31BB769}" presName="node" presStyleLbl="node1" presStyleIdx="3" presStyleCnt="4" custLinFactX="-10948" custLinFactY="-18852" custLinFactNeighborX="-100000" custLinFactNeighborY="-100000">
        <dgm:presLayoutVars>
          <dgm:bulletEnabled val="1"/>
        </dgm:presLayoutVars>
      </dgm:prSet>
      <dgm:spPr/>
      <dgm:t>
        <a:bodyPr/>
        <a:lstStyle/>
        <a:p>
          <a:endParaRPr lang="fr-FR"/>
        </a:p>
      </dgm:t>
    </dgm:pt>
  </dgm:ptLst>
  <dgm:cxnLst>
    <dgm:cxn modelId="{3D39A11D-BF0D-4350-979D-7E59C02E424F}" srcId="{326A8E03-627C-43CA-A3D1-5C3229F7FC78}" destId="{885D5F1D-6D47-46CC-B752-8D582661ABA7}" srcOrd="1" destOrd="0" parTransId="{35E4E864-CD7F-4C0B-BE8C-9D4212BB07D6}" sibTransId="{43107F50-320F-4792-9240-C1EA47EA3319}"/>
    <dgm:cxn modelId="{CC80C7EC-6F62-4103-8A88-0915963D6152}" srcId="{326A8E03-627C-43CA-A3D1-5C3229F7FC78}" destId="{6CCF6421-4D5D-4BD3-8BBE-4B9CC9D63E45}" srcOrd="0" destOrd="0" parTransId="{C028F4BC-D0F1-4D11-8127-FD3AB1F7FBBC}" sibTransId="{34069BE2-DEBC-4A9B-837C-1A1444FE9F64}"/>
    <dgm:cxn modelId="{D192CEB5-E4C5-4D90-A998-4CBD59FAF829}" type="presOf" srcId="{326A8E03-627C-43CA-A3D1-5C3229F7FC78}" destId="{ADD1797C-2E33-4EE0-9898-D0190A8027E1}" srcOrd="0" destOrd="0" presId="urn:microsoft.com/office/officeart/2005/8/layout/default#1"/>
    <dgm:cxn modelId="{BE74E975-EEE8-4342-8978-8620FD00312E}" type="presOf" srcId="{6CCF6421-4D5D-4BD3-8BBE-4B9CC9D63E45}" destId="{ABF279C9-E9DF-4EDB-B32B-15D232CB409A}" srcOrd="0" destOrd="0" presId="urn:microsoft.com/office/officeart/2005/8/layout/default#1"/>
    <dgm:cxn modelId="{E13F380B-6A41-4326-ADF8-9DB18EF908A9}" type="presOf" srcId="{BDC389E7-EABB-4D12-9288-719A016D6162}" destId="{A2408D44-1B80-4079-90C9-62CB84C0C1D3}" srcOrd="0" destOrd="0" presId="urn:microsoft.com/office/officeart/2005/8/layout/default#1"/>
    <dgm:cxn modelId="{B792EDDE-A241-43A3-876A-B465C0C8B541}" type="presOf" srcId="{885D5F1D-6D47-46CC-B752-8D582661ABA7}" destId="{7AA05949-166C-40D7-9DD2-C59CC0A0F5AF}" srcOrd="0" destOrd="0" presId="urn:microsoft.com/office/officeart/2005/8/layout/default#1"/>
    <dgm:cxn modelId="{6E252AA2-4086-4CE5-A232-6E89C35DD566}" srcId="{326A8E03-627C-43CA-A3D1-5C3229F7FC78}" destId="{BDC389E7-EABB-4D12-9288-719A016D6162}" srcOrd="2" destOrd="0" parTransId="{AEE17BD1-00F1-42FB-B045-EFE6D886810C}" sibTransId="{6FF494E6-ADEE-424C-A0B3-4DEBBAC2B657}"/>
    <dgm:cxn modelId="{A91A6293-AA43-4CA9-8EE5-92E50A2335C5}" srcId="{326A8E03-627C-43CA-A3D1-5C3229F7FC78}" destId="{884173C4-61EE-485C-BB45-E209F31BB769}" srcOrd="3" destOrd="0" parTransId="{801768AC-2CA7-4DAC-8D17-C15EE83CE9DD}" sibTransId="{0B25AA53-9970-4D2E-ACED-5B08E450314B}"/>
    <dgm:cxn modelId="{13EB0900-2851-44B9-BAFA-53301CC23C98}" type="presOf" srcId="{884173C4-61EE-485C-BB45-E209F31BB769}" destId="{1B857C1F-64A6-4BE1-9400-442BC7C1DE72}" srcOrd="0" destOrd="0" presId="urn:microsoft.com/office/officeart/2005/8/layout/default#1"/>
    <dgm:cxn modelId="{473194C6-F6F9-4DD4-89F1-3559EBE7E66F}" type="presParOf" srcId="{ADD1797C-2E33-4EE0-9898-D0190A8027E1}" destId="{ABF279C9-E9DF-4EDB-B32B-15D232CB409A}" srcOrd="0" destOrd="0" presId="urn:microsoft.com/office/officeart/2005/8/layout/default#1"/>
    <dgm:cxn modelId="{75F40840-4C67-488F-AE88-674DD6E10E4E}" type="presParOf" srcId="{ADD1797C-2E33-4EE0-9898-D0190A8027E1}" destId="{9FED8159-613C-4151-A84E-ED6A243E38AC}" srcOrd="1" destOrd="0" presId="urn:microsoft.com/office/officeart/2005/8/layout/default#1"/>
    <dgm:cxn modelId="{53AD7D5D-8B7E-406C-8289-AA37F20BB360}" type="presParOf" srcId="{ADD1797C-2E33-4EE0-9898-D0190A8027E1}" destId="{7AA05949-166C-40D7-9DD2-C59CC0A0F5AF}" srcOrd="2" destOrd="0" presId="urn:microsoft.com/office/officeart/2005/8/layout/default#1"/>
    <dgm:cxn modelId="{A49553A1-BFE3-471B-B3EC-0CB205CF8EE1}" type="presParOf" srcId="{ADD1797C-2E33-4EE0-9898-D0190A8027E1}" destId="{674648C7-527D-463D-BBC1-E851591BD1F0}" srcOrd="3" destOrd="0" presId="urn:microsoft.com/office/officeart/2005/8/layout/default#1"/>
    <dgm:cxn modelId="{E465D0CD-5C6D-4858-8392-04A5DD199264}" type="presParOf" srcId="{ADD1797C-2E33-4EE0-9898-D0190A8027E1}" destId="{A2408D44-1B80-4079-90C9-62CB84C0C1D3}" srcOrd="4" destOrd="0" presId="urn:microsoft.com/office/officeart/2005/8/layout/default#1"/>
    <dgm:cxn modelId="{8D11C861-B229-4482-9650-715D8B4A9530}" type="presParOf" srcId="{ADD1797C-2E33-4EE0-9898-D0190A8027E1}" destId="{958074A0-3551-4F9B-B3D2-278FF17BC2BE}" srcOrd="5" destOrd="0" presId="urn:microsoft.com/office/officeart/2005/8/layout/default#1"/>
    <dgm:cxn modelId="{6D85AE89-B8CD-4528-9C51-AEAF907EDBB4}" type="presParOf" srcId="{ADD1797C-2E33-4EE0-9898-D0190A8027E1}" destId="{1B857C1F-64A6-4BE1-9400-442BC7C1DE72}" srcOrd="6" destOrd="0" presId="urn:microsoft.com/office/officeart/2005/8/layout/defaul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26A8E03-627C-43CA-A3D1-5C3229F7FC78}" type="doc">
      <dgm:prSet loTypeId="urn:microsoft.com/office/officeart/2005/8/layout/default#2" loCatId="list" qsTypeId="urn:microsoft.com/office/officeart/2005/8/quickstyle/simple1" qsCatId="simple" csTypeId="urn:microsoft.com/office/officeart/2005/8/colors/accent1_2" csCatId="accent1" phldr="1"/>
      <dgm:spPr/>
      <dgm:t>
        <a:bodyPr/>
        <a:lstStyle/>
        <a:p>
          <a:endParaRPr lang="fr-FR"/>
        </a:p>
      </dgm:t>
    </dgm:pt>
    <dgm:pt modelId="{884173C4-61EE-485C-BB45-E209F31BB769}">
      <dgm:prSet phldrT="[Texte]"/>
      <dgm:spPr/>
      <dgm:t>
        <a:bodyPr/>
        <a:lstStyle/>
        <a:p>
          <a:r>
            <a:rPr lang="fr-FR" dirty="0" smtClean="0"/>
            <a:t>Caractéristiques de la sexualité</a:t>
          </a:r>
          <a:endParaRPr lang="fr-FR" dirty="0"/>
        </a:p>
      </dgm:t>
    </dgm:pt>
    <dgm:pt modelId="{801768AC-2CA7-4DAC-8D17-C15EE83CE9DD}" type="parTrans" cxnId="{A91A6293-AA43-4CA9-8EE5-92E50A2335C5}">
      <dgm:prSet/>
      <dgm:spPr/>
      <dgm:t>
        <a:bodyPr/>
        <a:lstStyle/>
        <a:p>
          <a:endParaRPr lang="fr-FR"/>
        </a:p>
      </dgm:t>
    </dgm:pt>
    <dgm:pt modelId="{0B25AA53-9970-4D2E-ACED-5B08E450314B}" type="sibTrans" cxnId="{A91A6293-AA43-4CA9-8EE5-92E50A2335C5}">
      <dgm:prSet/>
      <dgm:spPr/>
      <dgm:t>
        <a:bodyPr/>
        <a:lstStyle/>
        <a:p>
          <a:endParaRPr lang="fr-FR"/>
        </a:p>
      </dgm:t>
    </dgm:pt>
    <dgm:pt modelId="{ADD1797C-2E33-4EE0-9898-D0190A8027E1}" type="pres">
      <dgm:prSet presAssocID="{326A8E03-627C-43CA-A3D1-5C3229F7FC78}" presName="diagram" presStyleCnt="0">
        <dgm:presLayoutVars>
          <dgm:dir/>
          <dgm:resizeHandles val="exact"/>
        </dgm:presLayoutVars>
      </dgm:prSet>
      <dgm:spPr/>
      <dgm:t>
        <a:bodyPr/>
        <a:lstStyle/>
        <a:p>
          <a:endParaRPr lang="fr-FR"/>
        </a:p>
      </dgm:t>
    </dgm:pt>
    <dgm:pt modelId="{1B857C1F-64A6-4BE1-9400-442BC7C1DE72}" type="pres">
      <dgm:prSet presAssocID="{884173C4-61EE-485C-BB45-E209F31BB769}" presName="node" presStyleLbl="node1" presStyleIdx="0" presStyleCnt="1" custLinFactX="-10948" custLinFactY="-18852" custLinFactNeighborX="-100000" custLinFactNeighborY="-100000">
        <dgm:presLayoutVars>
          <dgm:bulletEnabled val="1"/>
        </dgm:presLayoutVars>
      </dgm:prSet>
      <dgm:spPr/>
      <dgm:t>
        <a:bodyPr/>
        <a:lstStyle/>
        <a:p>
          <a:endParaRPr lang="fr-FR"/>
        </a:p>
      </dgm:t>
    </dgm:pt>
  </dgm:ptLst>
  <dgm:cxnLst>
    <dgm:cxn modelId="{A91A6293-AA43-4CA9-8EE5-92E50A2335C5}" srcId="{326A8E03-627C-43CA-A3D1-5C3229F7FC78}" destId="{884173C4-61EE-485C-BB45-E209F31BB769}" srcOrd="0" destOrd="0" parTransId="{801768AC-2CA7-4DAC-8D17-C15EE83CE9DD}" sibTransId="{0B25AA53-9970-4D2E-ACED-5B08E450314B}"/>
    <dgm:cxn modelId="{00BEB3E8-9824-45DB-BCAF-31A9B666C98B}" type="presOf" srcId="{884173C4-61EE-485C-BB45-E209F31BB769}" destId="{1B857C1F-64A6-4BE1-9400-442BC7C1DE72}" srcOrd="0" destOrd="0" presId="urn:microsoft.com/office/officeart/2005/8/layout/default#2"/>
    <dgm:cxn modelId="{D398FD91-B309-46F9-A4AD-00054F049075}" type="presOf" srcId="{326A8E03-627C-43CA-A3D1-5C3229F7FC78}" destId="{ADD1797C-2E33-4EE0-9898-D0190A8027E1}" srcOrd="0" destOrd="0" presId="urn:microsoft.com/office/officeart/2005/8/layout/default#2"/>
    <dgm:cxn modelId="{42F65AAD-0C3A-4F15-890A-504AE9381792}" type="presParOf" srcId="{ADD1797C-2E33-4EE0-9898-D0190A8027E1}" destId="{1B857C1F-64A6-4BE1-9400-442BC7C1DE72}" srcOrd="0" destOrd="0" presId="urn:microsoft.com/office/officeart/2005/8/layout/defaul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26A8E03-627C-43CA-A3D1-5C3229F7FC78}" type="doc">
      <dgm:prSet loTypeId="urn:microsoft.com/office/officeart/2005/8/layout/default#3" loCatId="list" qsTypeId="urn:microsoft.com/office/officeart/2005/8/quickstyle/simple1" qsCatId="simple" csTypeId="urn:microsoft.com/office/officeart/2005/8/colors/colorful4" csCatId="colorful" phldr="1"/>
      <dgm:spPr/>
      <dgm:t>
        <a:bodyPr/>
        <a:lstStyle/>
        <a:p>
          <a:endParaRPr lang="fr-FR"/>
        </a:p>
      </dgm:t>
    </dgm:pt>
    <dgm:pt modelId="{BDC389E7-EABB-4D12-9288-719A016D6162}">
      <dgm:prSet phldrT="[Texte]"/>
      <dgm:spPr/>
      <dgm:t>
        <a:bodyPr/>
        <a:lstStyle/>
        <a:p>
          <a:r>
            <a:rPr lang="fr-FR" dirty="0" smtClean="0"/>
            <a:t>Violences sexuelles </a:t>
          </a:r>
          <a:endParaRPr lang="fr-FR" dirty="0"/>
        </a:p>
      </dgm:t>
    </dgm:pt>
    <dgm:pt modelId="{AEE17BD1-00F1-42FB-B045-EFE6D886810C}" type="parTrans" cxnId="{6E252AA2-4086-4CE5-A232-6E89C35DD566}">
      <dgm:prSet/>
      <dgm:spPr/>
      <dgm:t>
        <a:bodyPr/>
        <a:lstStyle/>
        <a:p>
          <a:endParaRPr lang="fr-FR"/>
        </a:p>
      </dgm:t>
    </dgm:pt>
    <dgm:pt modelId="{6FF494E6-ADEE-424C-A0B3-4DEBBAC2B657}" type="sibTrans" cxnId="{6E252AA2-4086-4CE5-A232-6E89C35DD566}">
      <dgm:prSet/>
      <dgm:spPr/>
      <dgm:t>
        <a:bodyPr/>
        <a:lstStyle/>
        <a:p>
          <a:endParaRPr lang="fr-FR"/>
        </a:p>
      </dgm:t>
    </dgm:pt>
    <dgm:pt modelId="{ADD1797C-2E33-4EE0-9898-D0190A8027E1}" type="pres">
      <dgm:prSet presAssocID="{326A8E03-627C-43CA-A3D1-5C3229F7FC78}" presName="diagram" presStyleCnt="0">
        <dgm:presLayoutVars>
          <dgm:dir/>
          <dgm:resizeHandles val="exact"/>
        </dgm:presLayoutVars>
      </dgm:prSet>
      <dgm:spPr/>
      <dgm:t>
        <a:bodyPr/>
        <a:lstStyle/>
        <a:p>
          <a:endParaRPr lang="fr-FR"/>
        </a:p>
      </dgm:t>
    </dgm:pt>
    <dgm:pt modelId="{A2408D44-1B80-4079-90C9-62CB84C0C1D3}" type="pres">
      <dgm:prSet presAssocID="{BDC389E7-EABB-4D12-9288-719A016D6162}" presName="node" presStyleLbl="node1" presStyleIdx="0" presStyleCnt="1">
        <dgm:presLayoutVars>
          <dgm:bulletEnabled val="1"/>
        </dgm:presLayoutVars>
      </dgm:prSet>
      <dgm:spPr/>
      <dgm:t>
        <a:bodyPr/>
        <a:lstStyle/>
        <a:p>
          <a:endParaRPr lang="fr-FR"/>
        </a:p>
      </dgm:t>
    </dgm:pt>
  </dgm:ptLst>
  <dgm:cxnLst>
    <dgm:cxn modelId="{B6AC3194-A032-4863-B3E6-9A0684E54B75}" type="presOf" srcId="{326A8E03-627C-43CA-A3D1-5C3229F7FC78}" destId="{ADD1797C-2E33-4EE0-9898-D0190A8027E1}" srcOrd="0" destOrd="0" presId="urn:microsoft.com/office/officeart/2005/8/layout/default#3"/>
    <dgm:cxn modelId="{6E252AA2-4086-4CE5-A232-6E89C35DD566}" srcId="{326A8E03-627C-43CA-A3D1-5C3229F7FC78}" destId="{BDC389E7-EABB-4D12-9288-719A016D6162}" srcOrd="0" destOrd="0" parTransId="{AEE17BD1-00F1-42FB-B045-EFE6D886810C}" sibTransId="{6FF494E6-ADEE-424C-A0B3-4DEBBAC2B657}"/>
    <dgm:cxn modelId="{73464E35-8EAF-48D3-AC9C-EFE4E76A8EF2}" type="presOf" srcId="{BDC389E7-EABB-4D12-9288-719A016D6162}" destId="{A2408D44-1B80-4079-90C9-62CB84C0C1D3}" srcOrd="0" destOrd="0" presId="urn:microsoft.com/office/officeart/2005/8/layout/default#3"/>
    <dgm:cxn modelId="{E0735EAA-40EF-4C9C-8E80-CBEB4B1E67A3}" type="presParOf" srcId="{ADD1797C-2E33-4EE0-9898-D0190A8027E1}" destId="{A2408D44-1B80-4079-90C9-62CB84C0C1D3}" srcOrd="0" destOrd="0" presId="urn:microsoft.com/office/officeart/2005/8/layout/default#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326A8E03-627C-43CA-A3D1-5C3229F7FC78}" type="doc">
      <dgm:prSet loTypeId="urn:microsoft.com/office/officeart/2005/8/layout/default#4" loCatId="list" qsTypeId="urn:microsoft.com/office/officeart/2005/8/quickstyle/simple1" qsCatId="simple" csTypeId="urn:microsoft.com/office/officeart/2005/8/colors/accent3_2" csCatId="accent3" phldr="1"/>
      <dgm:spPr/>
      <dgm:t>
        <a:bodyPr/>
        <a:lstStyle/>
        <a:p>
          <a:endParaRPr lang="fr-FR"/>
        </a:p>
      </dgm:t>
    </dgm:pt>
    <dgm:pt modelId="{885D5F1D-6D47-46CC-B752-8D582661ABA7}">
      <dgm:prSet phldrT="[Texte]"/>
      <dgm:spPr/>
      <dgm:t>
        <a:bodyPr/>
        <a:lstStyle/>
        <a:p>
          <a:r>
            <a:rPr lang="fr-FR" dirty="0" smtClean="0"/>
            <a:t>Grossesses non désirées, Contraception, IVG</a:t>
          </a:r>
          <a:endParaRPr lang="fr-FR" dirty="0"/>
        </a:p>
      </dgm:t>
    </dgm:pt>
    <dgm:pt modelId="{35E4E864-CD7F-4C0B-BE8C-9D4212BB07D6}" type="parTrans" cxnId="{3D39A11D-BF0D-4350-979D-7E59C02E424F}">
      <dgm:prSet/>
      <dgm:spPr/>
      <dgm:t>
        <a:bodyPr/>
        <a:lstStyle/>
        <a:p>
          <a:endParaRPr lang="fr-FR"/>
        </a:p>
      </dgm:t>
    </dgm:pt>
    <dgm:pt modelId="{43107F50-320F-4792-9240-C1EA47EA3319}" type="sibTrans" cxnId="{3D39A11D-BF0D-4350-979D-7E59C02E424F}">
      <dgm:prSet/>
      <dgm:spPr/>
      <dgm:t>
        <a:bodyPr/>
        <a:lstStyle/>
        <a:p>
          <a:endParaRPr lang="fr-FR"/>
        </a:p>
      </dgm:t>
    </dgm:pt>
    <dgm:pt modelId="{ADD1797C-2E33-4EE0-9898-D0190A8027E1}" type="pres">
      <dgm:prSet presAssocID="{326A8E03-627C-43CA-A3D1-5C3229F7FC78}" presName="diagram" presStyleCnt="0">
        <dgm:presLayoutVars>
          <dgm:dir/>
          <dgm:resizeHandles val="exact"/>
        </dgm:presLayoutVars>
      </dgm:prSet>
      <dgm:spPr/>
      <dgm:t>
        <a:bodyPr/>
        <a:lstStyle/>
        <a:p>
          <a:endParaRPr lang="fr-FR"/>
        </a:p>
      </dgm:t>
    </dgm:pt>
    <dgm:pt modelId="{7AA05949-166C-40D7-9DD2-C59CC0A0F5AF}" type="pres">
      <dgm:prSet presAssocID="{885D5F1D-6D47-46CC-B752-8D582661ABA7}" presName="node" presStyleLbl="node1" presStyleIdx="0" presStyleCnt="1" custLinFactNeighborX="1138" custLinFactNeighborY="-11">
        <dgm:presLayoutVars>
          <dgm:bulletEnabled val="1"/>
        </dgm:presLayoutVars>
      </dgm:prSet>
      <dgm:spPr/>
      <dgm:t>
        <a:bodyPr/>
        <a:lstStyle/>
        <a:p>
          <a:endParaRPr lang="fr-FR"/>
        </a:p>
      </dgm:t>
    </dgm:pt>
  </dgm:ptLst>
  <dgm:cxnLst>
    <dgm:cxn modelId="{3D39A11D-BF0D-4350-979D-7E59C02E424F}" srcId="{326A8E03-627C-43CA-A3D1-5C3229F7FC78}" destId="{885D5F1D-6D47-46CC-B752-8D582661ABA7}" srcOrd="0" destOrd="0" parTransId="{35E4E864-CD7F-4C0B-BE8C-9D4212BB07D6}" sibTransId="{43107F50-320F-4792-9240-C1EA47EA3319}"/>
    <dgm:cxn modelId="{927C2B41-BB9F-4FEB-9EF1-10DE88889156}" type="presOf" srcId="{885D5F1D-6D47-46CC-B752-8D582661ABA7}" destId="{7AA05949-166C-40D7-9DD2-C59CC0A0F5AF}" srcOrd="0" destOrd="0" presId="urn:microsoft.com/office/officeart/2005/8/layout/default#4"/>
    <dgm:cxn modelId="{B76C6A4D-2DEA-4372-B6D3-2252D2008129}" type="presOf" srcId="{326A8E03-627C-43CA-A3D1-5C3229F7FC78}" destId="{ADD1797C-2E33-4EE0-9898-D0190A8027E1}" srcOrd="0" destOrd="0" presId="urn:microsoft.com/office/officeart/2005/8/layout/default#4"/>
    <dgm:cxn modelId="{7E7909F3-3E9F-45CF-959D-A70378CB49A1}" type="presParOf" srcId="{ADD1797C-2E33-4EE0-9898-D0190A8027E1}" destId="{7AA05949-166C-40D7-9DD2-C59CC0A0F5AF}" srcOrd="0" destOrd="0" presId="urn:microsoft.com/office/officeart/2005/8/layout/default#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326A8E03-627C-43CA-A3D1-5C3229F7FC78}" type="doc">
      <dgm:prSet loTypeId="urn:microsoft.com/office/officeart/2005/8/layout/default#5" loCatId="list" qsTypeId="urn:microsoft.com/office/officeart/2005/8/quickstyle/simple1" qsCatId="simple" csTypeId="urn:microsoft.com/office/officeart/2005/8/colors/colorful1#2" csCatId="colorful" phldr="1"/>
      <dgm:spPr/>
      <dgm:t>
        <a:bodyPr/>
        <a:lstStyle/>
        <a:p>
          <a:endParaRPr lang="fr-FR"/>
        </a:p>
      </dgm:t>
    </dgm:pt>
    <dgm:pt modelId="{6CCF6421-4D5D-4BD3-8BBE-4B9CC9D63E45}">
      <dgm:prSet phldrT="[Texte]"/>
      <dgm:spPr/>
      <dgm:t>
        <a:bodyPr/>
        <a:lstStyle/>
        <a:p>
          <a:r>
            <a:rPr lang="fr-FR" dirty="0" smtClean="0"/>
            <a:t>IST, VIH Sida</a:t>
          </a:r>
          <a:endParaRPr lang="fr-FR" dirty="0"/>
        </a:p>
      </dgm:t>
    </dgm:pt>
    <dgm:pt modelId="{C028F4BC-D0F1-4D11-8127-FD3AB1F7FBBC}" type="parTrans" cxnId="{CC80C7EC-6F62-4103-8A88-0915963D6152}">
      <dgm:prSet/>
      <dgm:spPr/>
      <dgm:t>
        <a:bodyPr/>
        <a:lstStyle/>
        <a:p>
          <a:endParaRPr lang="fr-FR"/>
        </a:p>
      </dgm:t>
    </dgm:pt>
    <dgm:pt modelId="{34069BE2-DEBC-4A9B-837C-1A1444FE9F64}" type="sibTrans" cxnId="{CC80C7EC-6F62-4103-8A88-0915963D6152}">
      <dgm:prSet/>
      <dgm:spPr/>
      <dgm:t>
        <a:bodyPr/>
        <a:lstStyle/>
        <a:p>
          <a:endParaRPr lang="fr-FR"/>
        </a:p>
      </dgm:t>
    </dgm:pt>
    <dgm:pt modelId="{ADD1797C-2E33-4EE0-9898-D0190A8027E1}" type="pres">
      <dgm:prSet presAssocID="{326A8E03-627C-43CA-A3D1-5C3229F7FC78}" presName="diagram" presStyleCnt="0">
        <dgm:presLayoutVars>
          <dgm:dir/>
          <dgm:resizeHandles val="exact"/>
        </dgm:presLayoutVars>
      </dgm:prSet>
      <dgm:spPr/>
      <dgm:t>
        <a:bodyPr/>
        <a:lstStyle/>
        <a:p>
          <a:endParaRPr lang="fr-FR"/>
        </a:p>
      </dgm:t>
    </dgm:pt>
    <dgm:pt modelId="{ABF279C9-E9DF-4EDB-B32B-15D232CB409A}" type="pres">
      <dgm:prSet presAssocID="{6CCF6421-4D5D-4BD3-8BBE-4B9CC9D63E45}" presName="node" presStyleLbl="node1" presStyleIdx="0" presStyleCnt="1" custLinFactX="12920" custLinFactY="18583" custLinFactNeighborX="100000" custLinFactNeighborY="100000">
        <dgm:presLayoutVars>
          <dgm:bulletEnabled val="1"/>
        </dgm:presLayoutVars>
      </dgm:prSet>
      <dgm:spPr/>
      <dgm:t>
        <a:bodyPr/>
        <a:lstStyle/>
        <a:p>
          <a:endParaRPr lang="fr-FR"/>
        </a:p>
      </dgm:t>
    </dgm:pt>
  </dgm:ptLst>
  <dgm:cxnLst>
    <dgm:cxn modelId="{CC80C7EC-6F62-4103-8A88-0915963D6152}" srcId="{326A8E03-627C-43CA-A3D1-5C3229F7FC78}" destId="{6CCF6421-4D5D-4BD3-8BBE-4B9CC9D63E45}" srcOrd="0" destOrd="0" parTransId="{C028F4BC-D0F1-4D11-8127-FD3AB1F7FBBC}" sibTransId="{34069BE2-DEBC-4A9B-837C-1A1444FE9F64}"/>
    <dgm:cxn modelId="{F375C8B5-5A95-48C4-BFA9-66BD8659A1EA}" type="presOf" srcId="{326A8E03-627C-43CA-A3D1-5C3229F7FC78}" destId="{ADD1797C-2E33-4EE0-9898-D0190A8027E1}" srcOrd="0" destOrd="0" presId="urn:microsoft.com/office/officeart/2005/8/layout/default#5"/>
    <dgm:cxn modelId="{1D546F15-48C3-4AC1-9967-38CD71606F0F}" type="presOf" srcId="{6CCF6421-4D5D-4BD3-8BBE-4B9CC9D63E45}" destId="{ABF279C9-E9DF-4EDB-B32B-15D232CB409A}" srcOrd="0" destOrd="0" presId="urn:microsoft.com/office/officeart/2005/8/layout/default#5"/>
    <dgm:cxn modelId="{09D4CF8C-B2C1-4BCF-A564-E36E61B6C928}" type="presParOf" srcId="{ADD1797C-2E33-4EE0-9898-D0190A8027E1}" destId="{ABF279C9-E9DF-4EDB-B32B-15D232CB409A}" srcOrd="0" destOrd="0" presId="urn:microsoft.com/office/officeart/2005/8/layout/defaul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BF279C9-E9DF-4EDB-B32B-15D232CB409A}">
      <dsp:nvSpPr>
        <dsp:cNvPr id="0" name=""/>
        <dsp:cNvSpPr/>
      </dsp:nvSpPr>
      <dsp:spPr>
        <a:xfrm>
          <a:off x="4618866" y="2439095"/>
          <a:ext cx="3478113" cy="2086867"/>
        </a:xfrm>
        <a:prstGeom prst="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4780" tIns="144780" rIns="144780" bIns="144780" numCol="1" spcCol="1270" anchor="ctr" anchorCtr="0">
          <a:noAutofit/>
        </a:bodyPr>
        <a:lstStyle/>
        <a:p>
          <a:pPr lvl="0" algn="ctr" defTabSz="1689100">
            <a:lnSpc>
              <a:spcPct val="90000"/>
            </a:lnSpc>
            <a:spcBef>
              <a:spcPct val="0"/>
            </a:spcBef>
            <a:spcAft>
              <a:spcPct val="35000"/>
            </a:spcAft>
          </a:pPr>
          <a:r>
            <a:rPr lang="fr-FR" sz="3800" kern="1200" dirty="0" smtClean="0"/>
            <a:t>IST, VIH Sida</a:t>
          </a:r>
          <a:endParaRPr lang="fr-FR" sz="3800" kern="1200" dirty="0"/>
        </a:p>
      </dsp:txBody>
      <dsp:txXfrm>
        <a:off x="4618866" y="2439095"/>
        <a:ext cx="3478113" cy="2086867"/>
      </dsp:txXfrm>
    </dsp:sp>
    <dsp:sp modelId="{7AA05949-166C-40D7-9DD2-C59CC0A0F5AF}">
      <dsp:nvSpPr>
        <dsp:cNvPr id="0" name=""/>
        <dsp:cNvSpPr/>
      </dsp:nvSpPr>
      <dsp:spPr>
        <a:xfrm>
          <a:off x="4517305" y="2207"/>
          <a:ext cx="3478113" cy="2086867"/>
        </a:xfrm>
        <a:prstGeom prst="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4780" tIns="144780" rIns="144780" bIns="144780" numCol="1" spcCol="1270" anchor="ctr" anchorCtr="0">
          <a:noAutofit/>
        </a:bodyPr>
        <a:lstStyle/>
        <a:p>
          <a:pPr lvl="0" algn="ctr" defTabSz="1689100">
            <a:lnSpc>
              <a:spcPct val="90000"/>
            </a:lnSpc>
            <a:spcBef>
              <a:spcPct val="0"/>
            </a:spcBef>
            <a:spcAft>
              <a:spcPct val="35000"/>
            </a:spcAft>
          </a:pPr>
          <a:r>
            <a:rPr lang="fr-FR" sz="3800" kern="1200" dirty="0" smtClean="0"/>
            <a:t>Grossesses non désirées, IVG, contraception</a:t>
          </a:r>
          <a:endParaRPr lang="fr-FR" sz="3800" kern="1200" dirty="0"/>
        </a:p>
      </dsp:txBody>
      <dsp:txXfrm>
        <a:off x="4517305" y="2207"/>
        <a:ext cx="3478113" cy="2086867"/>
      </dsp:txXfrm>
    </dsp:sp>
    <dsp:sp modelId="{A2408D44-1B80-4079-90C9-62CB84C0C1D3}">
      <dsp:nvSpPr>
        <dsp:cNvPr id="0" name=""/>
        <dsp:cNvSpPr/>
      </dsp:nvSpPr>
      <dsp:spPr>
        <a:xfrm>
          <a:off x="691381" y="2436887"/>
          <a:ext cx="3478113" cy="2086867"/>
        </a:xfrm>
        <a:prstGeom prst="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4780" tIns="144780" rIns="144780" bIns="144780" numCol="1" spcCol="1270" anchor="ctr" anchorCtr="0">
          <a:noAutofit/>
        </a:bodyPr>
        <a:lstStyle/>
        <a:p>
          <a:pPr lvl="0" algn="ctr" defTabSz="1689100">
            <a:lnSpc>
              <a:spcPct val="90000"/>
            </a:lnSpc>
            <a:spcBef>
              <a:spcPct val="0"/>
            </a:spcBef>
            <a:spcAft>
              <a:spcPct val="35000"/>
            </a:spcAft>
          </a:pPr>
          <a:r>
            <a:rPr lang="fr-FR" sz="3800" kern="1200" dirty="0" smtClean="0"/>
            <a:t>Violences sexuelles </a:t>
          </a:r>
          <a:endParaRPr lang="fr-FR" sz="3800" kern="1200" dirty="0"/>
        </a:p>
      </dsp:txBody>
      <dsp:txXfrm>
        <a:off x="691381" y="2436887"/>
        <a:ext cx="3478113" cy="2086867"/>
      </dsp:txXfrm>
    </dsp:sp>
    <dsp:sp modelId="{1B857C1F-64A6-4BE1-9400-442BC7C1DE72}">
      <dsp:nvSpPr>
        <dsp:cNvPr id="0" name=""/>
        <dsp:cNvSpPr/>
      </dsp:nvSpPr>
      <dsp:spPr>
        <a:xfrm>
          <a:off x="658408" y="0"/>
          <a:ext cx="3478113" cy="2086867"/>
        </a:xfrm>
        <a:prstGeom prst="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4780" tIns="144780" rIns="144780" bIns="144780" numCol="1" spcCol="1270" anchor="ctr" anchorCtr="0">
          <a:noAutofit/>
        </a:bodyPr>
        <a:lstStyle/>
        <a:p>
          <a:pPr lvl="0" algn="ctr" defTabSz="1689100">
            <a:lnSpc>
              <a:spcPct val="90000"/>
            </a:lnSpc>
            <a:spcBef>
              <a:spcPct val="0"/>
            </a:spcBef>
            <a:spcAft>
              <a:spcPct val="35000"/>
            </a:spcAft>
          </a:pPr>
          <a:r>
            <a:rPr lang="fr-FR" sz="3800" kern="1200" dirty="0" smtClean="0"/>
            <a:t>Caractéristiques de la sexualité</a:t>
          </a:r>
          <a:endParaRPr lang="fr-FR" sz="3800" kern="1200" dirty="0"/>
        </a:p>
      </dsp:txBody>
      <dsp:txXfrm>
        <a:off x="658408" y="0"/>
        <a:ext cx="3478113" cy="208686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B857C1F-64A6-4BE1-9400-442BC7C1DE72}">
      <dsp:nvSpPr>
        <dsp:cNvPr id="0" name=""/>
        <dsp:cNvSpPr/>
      </dsp:nvSpPr>
      <dsp:spPr>
        <a:xfrm>
          <a:off x="0" y="0"/>
          <a:ext cx="7541567" cy="452494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7650" tIns="247650" rIns="247650" bIns="247650" numCol="1" spcCol="1270" anchor="ctr" anchorCtr="0">
          <a:noAutofit/>
        </a:bodyPr>
        <a:lstStyle/>
        <a:p>
          <a:pPr lvl="0" algn="ctr" defTabSz="2889250">
            <a:lnSpc>
              <a:spcPct val="90000"/>
            </a:lnSpc>
            <a:spcBef>
              <a:spcPct val="0"/>
            </a:spcBef>
            <a:spcAft>
              <a:spcPct val="35000"/>
            </a:spcAft>
          </a:pPr>
          <a:r>
            <a:rPr lang="fr-FR" sz="6500" kern="1200" dirty="0" smtClean="0"/>
            <a:t>Caractéristiques de la sexualité</a:t>
          </a:r>
          <a:endParaRPr lang="fr-FR" sz="6500" kern="1200" dirty="0"/>
        </a:p>
      </dsp:txBody>
      <dsp:txXfrm>
        <a:off x="0" y="0"/>
        <a:ext cx="7541567" cy="452494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2408D44-1B80-4079-90C9-62CB84C0C1D3}">
      <dsp:nvSpPr>
        <dsp:cNvPr id="0" name=""/>
        <dsp:cNvSpPr/>
      </dsp:nvSpPr>
      <dsp:spPr>
        <a:xfrm>
          <a:off x="572616" y="511"/>
          <a:ext cx="7541567" cy="4524940"/>
        </a:xfrm>
        <a:prstGeom prst="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7650" tIns="247650" rIns="247650" bIns="247650" numCol="1" spcCol="1270" anchor="ctr" anchorCtr="0">
          <a:noAutofit/>
        </a:bodyPr>
        <a:lstStyle/>
        <a:p>
          <a:pPr lvl="0" algn="ctr" defTabSz="2889250">
            <a:lnSpc>
              <a:spcPct val="90000"/>
            </a:lnSpc>
            <a:spcBef>
              <a:spcPct val="0"/>
            </a:spcBef>
            <a:spcAft>
              <a:spcPct val="35000"/>
            </a:spcAft>
          </a:pPr>
          <a:r>
            <a:rPr lang="fr-FR" sz="6500" kern="1200" dirty="0" smtClean="0"/>
            <a:t>Violences sexuelles </a:t>
          </a:r>
          <a:endParaRPr lang="fr-FR" sz="6500" kern="1200" dirty="0"/>
        </a:p>
      </dsp:txBody>
      <dsp:txXfrm>
        <a:off x="572616" y="511"/>
        <a:ext cx="7541567" cy="452494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default#1">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default#2">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default#3">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default#4">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default#5">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DCF3173-807C-4F3D-9F44-97495A851E35}" type="datetimeFigureOut">
              <a:rPr lang="fr-FR" smtClean="0"/>
              <a:pPr/>
              <a:t>24/02/2014</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9401E67-2143-44AB-8F3D-2494EA43F017}" type="slidenum">
              <a:rPr lang="fr-FR" smtClean="0"/>
              <a:pPr/>
              <a:t>‹N°›</a:t>
            </a:fld>
            <a:endParaRPr lang="fr-FR"/>
          </a:p>
        </p:txBody>
      </p:sp>
    </p:spTree>
    <p:extLst>
      <p:ext uri="{BB962C8B-B14F-4D97-AF65-F5344CB8AC3E}">
        <p14:creationId xmlns:p14="http://schemas.microsoft.com/office/powerpoint/2010/main" val="15148252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fontScale="92500" lnSpcReduction="20000"/>
          </a:bodyPr>
          <a:lstStyle/>
          <a:p>
            <a:r>
              <a:rPr lang="fr-FR" dirty="0" smtClean="0"/>
              <a:t> </a:t>
            </a:r>
            <a:r>
              <a:rPr lang="fr-FR" i="1" dirty="0" smtClean="0"/>
              <a:t>La santé sexuelle est un état de bien-être physique, émotionnel, mental et social associé à la sexualité. Elle ne consiste pas uniquement en l'absence de maladie, de dysfonction ou d'infirmité. La santé sexuelle a besoin d'une approche positive et respectueuse de la sexualité et des relations sexuelles, et la possibilité d'avoir des expériences sexuelles qui apportent du plaisir en toute sécurité et sans contraintes, discrimination ou violence. </a:t>
            </a:r>
            <a:r>
              <a:rPr lang="fr-FR" dirty="0" smtClean="0"/>
              <a:t/>
            </a:r>
            <a:br>
              <a:rPr lang="fr-FR" dirty="0" smtClean="0"/>
            </a:br>
            <a:r>
              <a:rPr lang="fr-FR" i="1" dirty="0" smtClean="0"/>
              <a:t>Afin d'atteindre et de maintenir la santé sexuelle, les droits sexuels de toutes les personnes doivent être respectés, protégés et assurés.</a:t>
            </a:r>
            <a:r>
              <a:rPr lang="fr-FR" dirty="0" smtClean="0"/>
              <a:t/>
            </a:r>
            <a:br>
              <a:rPr lang="fr-FR" dirty="0" smtClean="0"/>
            </a:br>
            <a:r>
              <a:rPr lang="fr-FR" i="1" dirty="0" smtClean="0"/>
              <a:t>La sexualité est un aspect central de la personne humaine tout au long de la vie et comprend le sexe biologique, l’identité et le rôle sexuels, l’orientation sexuelle, l’érotisme, le plaisir, l’intimité et la reproduction. </a:t>
            </a:r>
            <a:r>
              <a:rPr lang="fr-FR" dirty="0" smtClean="0"/>
              <a:t/>
            </a:r>
            <a:br>
              <a:rPr lang="fr-FR" dirty="0" smtClean="0"/>
            </a:br>
            <a:r>
              <a:rPr lang="fr-FR" i="1" dirty="0" smtClean="0"/>
              <a:t>La sexualité est vécue sous forme de pensées, de fantasmes, de désirs, de croyances, d’attitudes, de valeurs, de comportements, de pratiques, de rôles et de relations. Alors que la sexualité peut inclure toutes ces dimensions, ces dernières ne sont pas toujours vécues ou exprimées simultanément. </a:t>
            </a:r>
            <a:r>
              <a:rPr lang="fr-FR" dirty="0" smtClean="0"/>
              <a:t/>
            </a:r>
            <a:br>
              <a:rPr lang="fr-FR" dirty="0" smtClean="0"/>
            </a:br>
            <a:r>
              <a:rPr lang="fr-FR" i="1" dirty="0" smtClean="0"/>
              <a:t>La sexualité est influencée par des facteurs biologiques, psychologiques, sociaux, économiques, politiques, culturels, éthiques, juridiques, historiques, religieux et spirituels</a:t>
            </a:r>
            <a:r>
              <a:rPr lang="fr-FR" dirty="0" smtClean="0"/>
              <a:t>. »</a:t>
            </a:r>
          </a:p>
          <a:p>
            <a:r>
              <a:rPr lang="fr-FR" dirty="0" smtClean="0"/>
              <a:t>Les thèmes retenus dans cette définition sont les suivants :</a:t>
            </a:r>
          </a:p>
          <a:p>
            <a:r>
              <a:rPr lang="fr-FR" dirty="0" smtClean="0"/>
              <a:t>1-Infections Sexuellement Transmissibles (IST) dont le virus de l’immunodéficience humaine (VIH) - Syndrome d’Immunodéficience acquise (sida)</a:t>
            </a:r>
          </a:p>
          <a:p>
            <a:r>
              <a:rPr lang="fr-FR" dirty="0" smtClean="0"/>
              <a:t>2-Grossesses non désirées/IVG/contraception</a:t>
            </a:r>
          </a:p>
          <a:p>
            <a:r>
              <a:rPr lang="fr-FR" dirty="0" smtClean="0"/>
              <a:t>3-Troubles sexuels/infertilité</a:t>
            </a:r>
          </a:p>
          <a:p>
            <a:r>
              <a:rPr lang="fr-FR" dirty="0" smtClean="0"/>
              <a:t>4-Violences sexuelles et liées au genre</a:t>
            </a:r>
          </a:p>
          <a:p>
            <a:r>
              <a:rPr lang="fr-FR" dirty="0" smtClean="0"/>
              <a:t>5-Santé sexuelle des jeunes et éducation à la sexualité</a:t>
            </a:r>
          </a:p>
          <a:p>
            <a:r>
              <a:rPr lang="fr-FR" dirty="0" smtClean="0"/>
              <a:t>Orientation sexuelle et identité de genre</a:t>
            </a:r>
          </a:p>
          <a:p>
            <a:r>
              <a:rPr lang="fr-FR" dirty="0" smtClean="0"/>
              <a:t>Les questions de santé mentale relatives/associées à la santé </a:t>
            </a:r>
            <a:r>
              <a:rPr lang="fr-FR" dirty="0" err="1" smtClean="0"/>
              <a:t>sexuSlle</a:t>
            </a:r>
            <a:endParaRPr lang="fr-FR" dirty="0" smtClean="0"/>
          </a:p>
          <a:p>
            <a:r>
              <a:rPr lang="fr-FR" dirty="0" smtClean="0"/>
              <a:t>Impact des handicaps physiques et des maladies chroniques sur le bien-être sexuel</a:t>
            </a:r>
          </a:p>
          <a:p>
            <a:r>
              <a:rPr lang="fr-FR" dirty="0" smtClean="0"/>
              <a:t>Promotion d’expériences sexuelle sans danger (dites « </a:t>
            </a:r>
            <a:r>
              <a:rPr lang="fr-FR" i="1" dirty="0" err="1" smtClean="0"/>
              <a:t>safe</a:t>
            </a:r>
            <a:r>
              <a:rPr lang="fr-FR" i="1" dirty="0" smtClean="0"/>
              <a:t> »</a:t>
            </a:r>
            <a:r>
              <a:rPr lang="fr-FR" dirty="0" smtClean="0"/>
              <a:t>) et satisfaisantes</a:t>
            </a:r>
          </a:p>
          <a:p>
            <a:endParaRPr lang="fr-FR" dirty="0"/>
          </a:p>
        </p:txBody>
      </p:sp>
      <p:sp>
        <p:nvSpPr>
          <p:cNvPr id="4" name="Espace réservé du numéro de diapositive 3"/>
          <p:cNvSpPr>
            <a:spLocks noGrp="1"/>
          </p:cNvSpPr>
          <p:nvPr>
            <p:ph type="sldNum" sz="quarter" idx="10"/>
          </p:nvPr>
        </p:nvSpPr>
        <p:spPr/>
        <p:txBody>
          <a:bodyPr/>
          <a:lstStyle/>
          <a:p>
            <a:fld id="{09401E67-2143-44AB-8F3D-2494EA43F017}" type="slidenum">
              <a:rPr lang="fr-FR" smtClean="0"/>
              <a:pPr/>
              <a:t>1</a:t>
            </a:fld>
            <a:endParaRPr lang="fr-F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smtClean="0"/>
              <a:t>1-Infections Sexuellement Transmissibles (IST) dont le virus de l’immunodéficience humaine (VIH) - Syndrome d’Immunodéficience acquise (sida)</a:t>
            </a:r>
          </a:p>
          <a:p>
            <a:r>
              <a:rPr lang="fr-FR" dirty="0" smtClean="0"/>
              <a:t>2-Grossesses non désirées/IVG/contraception</a:t>
            </a:r>
          </a:p>
          <a:p>
            <a:r>
              <a:rPr lang="fr-FR" dirty="0" smtClean="0"/>
              <a:t>3-Troubles sexuels/infertilité</a:t>
            </a:r>
          </a:p>
          <a:p>
            <a:r>
              <a:rPr lang="fr-FR" dirty="0" smtClean="0"/>
              <a:t>4-Violences sexuelles et liées au genre</a:t>
            </a:r>
          </a:p>
          <a:p>
            <a:r>
              <a:rPr lang="fr-FR" dirty="0" smtClean="0"/>
              <a:t>5-Santé sexuelle des jeunes et éducation à la sexualité</a:t>
            </a:r>
          </a:p>
          <a:p>
            <a:r>
              <a:rPr lang="fr-FR" dirty="0" smtClean="0"/>
              <a:t>Orientation sexuelle et identité de genre</a:t>
            </a:r>
          </a:p>
          <a:p>
            <a:r>
              <a:rPr lang="fr-FR" dirty="0" smtClean="0"/>
              <a:t>Les questions de santé mentale relatives/associées à la santé </a:t>
            </a:r>
            <a:r>
              <a:rPr lang="fr-FR" dirty="0" err="1" smtClean="0"/>
              <a:t>sexuSlle</a:t>
            </a:r>
            <a:endParaRPr lang="fr-FR" dirty="0" smtClean="0"/>
          </a:p>
          <a:p>
            <a:r>
              <a:rPr lang="fr-FR" dirty="0" smtClean="0"/>
              <a:t>Impact des handicaps physiques et des maladies chroniques sur le bien-être sexuel</a:t>
            </a:r>
          </a:p>
          <a:p>
            <a:r>
              <a:rPr lang="fr-FR" dirty="0" smtClean="0"/>
              <a:t>Promotion d’expériences sexuelle sans danger (dites « </a:t>
            </a:r>
            <a:r>
              <a:rPr lang="fr-FR" i="1" dirty="0" err="1" smtClean="0"/>
              <a:t>safe</a:t>
            </a:r>
            <a:r>
              <a:rPr lang="fr-FR" i="1" dirty="0" smtClean="0"/>
              <a:t> »</a:t>
            </a:r>
            <a:r>
              <a:rPr lang="fr-FR" dirty="0" smtClean="0"/>
              <a:t>) et satisfaisantes</a:t>
            </a:r>
          </a:p>
          <a:p>
            <a:endParaRPr lang="fr-FR" dirty="0"/>
          </a:p>
        </p:txBody>
      </p:sp>
      <p:sp>
        <p:nvSpPr>
          <p:cNvPr id="4" name="Espace réservé du numéro de diapositive 3"/>
          <p:cNvSpPr>
            <a:spLocks noGrp="1"/>
          </p:cNvSpPr>
          <p:nvPr>
            <p:ph type="sldNum" sz="quarter" idx="10"/>
          </p:nvPr>
        </p:nvSpPr>
        <p:spPr/>
        <p:txBody>
          <a:bodyPr/>
          <a:lstStyle/>
          <a:p>
            <a:fld id="{09401E67-2143-44AB-8F3D-2494EA43F017}" type="slidenum">
              <a:rPr lang="fr-FR" smtClean="0"/>
              <a:pPr/>
              <a:t>4</a:t>
            </a:fld>
            <a:endParaRPr lang="fr-F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smtClean="0"/>
              <a:t>1-Infections Sexuellement Transmissibles (IST) dont le virus de l’immunodéficience humaine (VIH) - Syndrome d’Immunodéficience acquise (sida)</a:t>
            </a:r>
          </a:p>
          <a:p>
            <a:r>
              <a:rPr lang="fr-FR" dirty="0" smtClean="0"/>
              <a:t>2-Grossesses non désirées/IVG/contraception</a:t>
            </a:r>
          </a:p>
          <a:p>
            <a:r>
              <a:rPr lang="fr-FR" dirty="0" smtClean="0"/>
              <a:t>3-Troubles sexuels/infertilité</a:t>
            </a:r>
          </a:p>
          <a:p>
            <a:r>
              <a:rPr lang="fr-FR" dirty="0" smtClean="0"/>
              <a:t>4-Violences sexuelles et liées au genre</a:t>
            </a:r>
          </a:p>
          <a:p>
            <a:r>
              <a:rPr lang="fr-FR" dirty="0" smtClean="0"/>
              <a:t>5-Santé sexuelle des jeunes et éducation à la sexualité</a:t>
            </a:r>
          </a:p>
          <a:p>
            <a:r>
              <a:rPr lang="fr-FR" dirty="0" smtClean="0"/>
              <a:t>Orientation sexuelle et identité de genre</a:t>
            </a:r>
          </a:p>
          <a:p>
            <a:r>
              <a:rPr lang="fr-FR" dirty="0" smtClean="0"/>
              <a:t>Les questions de santé mentale relatives/associées à la santé </a:t>
            </a:r>
            <a:r>
              <a:rPr lang="fr-FR" dirty="0" err="1" smtClean="0"/>
              <a:t>sexuSlle</a:t>
            </a:r>
            <a:endParaRPr lang="fr-FR" dirty="0" smtClean="0"/>
          </a:p>
          <a:p>
            <a:r>
              <a:rPr lang="fr-FR" dirty="0" smtClean="0"/>
              <a:t>Impact des handicaps physiques et des maladies chroniques sur le bien-être sexuel</a:t>
            </a:r>
          </a:p>
          <a:p>
            <a:r>
              <a:rPr lang="fr-FR" dirty="0" smtClean="0"/>
              <a:t>Promotion d’expériences sexuelle sans danger (dites « </a:t>
            </a:r>
            <a:r>
              <a:rPr lang="fr-FR" i="1" dirty="0" err="1" smtClean="0"/>
              <a:t>safe</a:t>
            </a:r>
            <a:r>
              <a:rPr lang="fr-FR" i="1" dirty="0" smtClean="0"/>
              <a:t> »</a:t>
            </a:r>
            <a:r>
              <a:rPr lang="fr-FR" dirty="0" smtClean="0"/>
              <a:t>) et satisfaisantes</a:t>
            </a:r>
          </a:p>
          <a:p>
            <a:endParaRPr lang="fr-FR" dirty="0"/>
          </a:p>
        </p:txBody>
      </p:sp>
      <p:sp>
        <p:nvSpPr>
          <p:cNvPr id="4" name="Espace réservé du numéro de diapositive 3"/>
          <p:cNvSpPr>
            <a:spLocks noGrp="1"/>
          </p:cNvSpPr>
          <p:nvPr>
            <p:ph type="sldNum" sz="quarter" idx="10"/>
          </p:nvPr>
        </p:nvSpPr>
        <p:spPr/>
        <p:txBody>
          <a:bodyPr/>
          <a:lstStyle/>
          <a:p>
            <a:fld id="{09401E67-2143-44AB-8F3D-2494EA43F017}" type="slidenum">
              <a:rPr lang="fr-FR" smtClean="0"/>
              <a:pPr/>
              <a:t>5</a:t>
            </a:fld>
            <a:endParaRPr lang="fr-F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smtClean="0"/>
              <a:t>1-Infections Sexuellement Transmissibles (IST) dont le virus de l’immunodéficience humaine (VIH) - Syndrome d’Immunodéficience acquise (sida)</a:t>
            </a:r>
          </a:p>
          <a:p>
            <a:r>
              <a:rPr lang="fr-FR" dirty="0" smtClean="0"/>
              <a:t>2-Grossesses non désirées/IVG/contraception</a:t>
            </a:r>
          </a:p>
          <a:p>
            <a:r>
              <a:rPr lang="fr-FR" dirty="0" smtClean="0"/>
              <a:t>3-Troubles sexuels/infertilité</a:t>
            </a:r>
          </a:p>
          <a:p>
            <a:r>
              <a:rPr lang="fr-FR" dirty="0" smtClean="0"/>
              <a:t>4-Violences sexuelles et liées au genre</a:t>
            </a:r>
          </a:p>
          <a:p>
            <a:r>
              <a:rPr lang="fr-FR" dirty="0" smtClean="0"/>
              <a:t>5-Santé sexuelle des jeunes et éducation à la sexualité</a:t>
            </a:r>
          </a:p>
          <a:p>
            <a:r>
              <a:rPr lang="fr-FR" dirty="0" smtClean="0"/>
              <a:t>Orientation sexuelle et identité de genre</a:t>
            </a:r>
          </a:p>
          <a:p>
            <a:r>
              <a:rPr lang="fr-FR" dirty="0" smtClean="0"/>
              <a:t>Les questions de santé mentale relatives/associées à la santé </a:t>
            </a:r>
            <a:r>
              <a:rPr lang="fr-FR" dirty="0" err="1" smtClean="0"/>
              <a:t>sexuSlle</a:t>
            </a:r>
            <a:endParaRPr lang="fr-FR" dirty="0" smtClean="0"/>
          </a:p>
          <a:p>
            <a:r>
              <a:rPr lang="fr-FR" dirty="0" smtClean="0"/>
              <a:t>Impact des handicaps physiques et des maladies chroniques sur le bien-être sexuel</a:t>
            </a:r>
          </a:p>
          <a:p>
            <a:r>
              <a:rPr lang="fr-FR" dirty="0" smtClean="0"/>
              <a:t>Promotion d’expériences sexuelle sans danger (dites « </a:t>
            </a:r>
            <a:r>
              <a:rPr lang="fr-FR" i="1" dirty="0" err="1" smtClean="0"/>
              <a:t>safe</a:t>
            </a:r>
            <a:r>
              <a:rPr lang="fr-FR" i="1" dirty="0" smtClean="0"/>
              <a:t> »</a:t>
            </a:r>
            <a:r>
              <a:rPr lang="fr-FR" dirty="0" smtClean="0"/>
              <a:t>) et satisfaisantes</a:t>
            </a:r>
          </a:p>
          <a:p>
            <a:endParaRPr lang="fr-FR" dirty="0"/>
          </a:p>
        </p:txBody>
      </p:sp>
      <p:sp>
        <p:nvSpPr>
          <p:cNvPr id="4" name="Espace réservé du numéro de diapositive 3"/>
          <p:cNvSpPr>
            <a:spLocks noGrp="1"/>
          </p:cNvSpPr>
          <p:nvPr>
            <p:ph type="sldNum" sz="quarter" idx="10"/>
          </p:nvPr>
        </p:nvSpPr>
        <p:spPr/>
        <p:txBody>
          <a:bodyPr/>
          <a:lstStyle/>
          <a:p>
            <a:fld id="{09401E67-2143-44AB-8F3D-2494EA43F017}" type="slidenum">
              <a:rPr lang="fr-FR" smtClean="0"/>
              <a:pPr/>
              <a:t>12</a:t>
            </a:fld>
            <a:endParaRPr lang="fr-F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09401E67-2143-44AB-8F3D-2494EA43F017}" type="slidenum">
              <a:rPr lang="fr-FR" smtClean="0"/>
              <a:pPr/>
              <a:t>14</a:t>
            </a:fld>
            <a:endParaRPr lang="fr-F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smtClean="0"/>
              <a:t>1-Infections Sexuellement Transmissibles (IST) dont le virus de l’immunodéficience humaine (VIH) - Syndrome d’Immunodéficience acquise (sida)</a:t>
            </a:r>
          </a:p>
          <a:p>
            <a:r>
              <a:rPr lang="fr-FR" dirty="0" smtClean="0"/>
              <a:t>2-Grossesses non désirées/IVG/contraception</a:t>
            </a:r>
          </a:p>
          <a:p>
            <a:r>
              <a:rPr lang="fr-FR" dirty="0" smtClean="0"/>
              <a:t>3-Troubles sexuels/infertilité</a:t>
            </a:r>
          </a:p>
          <a:p>
            <a:r>
              <a:rPr lang="fr-FR" dirty="0" smtClean="0"/>
              <a:t>4-Violences sexuelles et liées au genre</a:t>
            </a:r>
          </a:p>
          <a:p>
            <a:r>
              <a:rPr lang="fr-FR" dirty="0" smtClean="0"/>
              <a:t>5-Santé sexuelle des jeunes et éducation à la sexualité</a:t>
            </a:r>
          </a:p>
          <a:p>
            <a:r>
              <a:rPr lang="fr-FR" dirty="0" smtClean="0"/>
              <a:t>Orientation sexuelle et identité de genre</a:t>
            </a:r>
          </a:p>
          <a:p>
            <a:r>
              <a:rPr lang="fr-FR" dirty="0" smtClean="0"/>
              <a:t>Les questions de santé mentale relatives/associées à la santé </a:t>
            </a:r>
            <a:r>
              <a:rPr lang="fr-FR" dirty="0" err="1" smtClean="0"/>
              <a:t>sexuSlle</a:t>
            </a:r>
            <a:endParaRPr lang="fr-FR" dirty="0" smtClean="0"/>
          </a:p>
          <a:p>
            <a:r>
              <a:rPr lang="fr-FR" dirty="0" smtClean="0"/>
              <a:t>Impact des handicaps physiques et des maladies chroniques sur le bien-être sexuel</a:t>
            </a:r>
          </a:p>
          <a:p>
            <a:r>
              <a:rPr lang="fr-FR" dirty="0" smtClean="0"/>
              <a:t>Promotion d’expériences sexuelle sans danger (dites « </a:t>
            </a:r>
            <a:r>
              <a:rPr lang="fr-FR" i="1" dirty="0" err="1" smtClean="0"/>
              <a:t>safe</a:t>
            </a:r>
            <a:r>
              <a:rPr lang="fr-FR" i="1" dirty="0" smtClean="0"/>
              <a:t> »</a:t>
            </a:r>
            <a:r>
              <a:rPr lang="fr-FR" dirty="0" smtClean="0"/>
              <a:t>) et satisfaisantes</a:t>
            </a:r>
          </a:p>
          <a:p>
            <a:endParaRPr lang="fr-FR" dirty="0"/>
          </a:p>
        </p:txBody>
      </p:sp>
      <p:sp>
        <p:nvSpPr>
          <p:cNvPr id="4" name="Espace réservé du numéro de diapositive 3"/>
          <p:cNvSpPr>
            <a:spLocks noGrp="1"/>
          </p:cNvSpPr>
          <p:nvPr>
            <p:ph type="sldNum" sz="quarter" idx="10"/>
          </p:nvPr>
        </p:nvSpPr>
        <p:spPr/>
        <p:txBody>
          <a:bodyPr/>
          <a:lstStyle/>
          <a:p>
            <a:fld id="{09401E67-2143-44AB-8F3D-2494EA43F017}" type="slidenum">
              <a:rPr lang="fr-FR" smtClean="0"/>
              <a:pPr/>
              <a:t>15</a:t>
            </a:fld>
            <a:endParaRPr lang="fr-F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smtClean="0"/>
              <a:t>1-Infections Sexuellement Transmissibles (IST) dont le virus de l’immunodéficience humaine (VIH) - Syndrome d’Immunodéficience acquise (sida)</a:t>
            </a:r>
          </a:p>
          <a:p>
            <a:r>
              <a:rPr lang="fr-FR" dirty="0" smtClean="0"/>
              <a:t>2-Grossesses non désirées/IVG/contraception</a:t>
            </a:r>
          </a:p>
          <a:p>
            <a:r>
              <a:rPr lang="fr-FR" dirty="0" smtClean="0"/>
              <a:t>3-Troubles sexuels/infertilité</a:t>
            </a:r>
          </a:p>
          <a:p>
            <a:r>
              <a:rPr lang="fr-FR" dirty="0" smtClean="0"/>
              <a:t>4-Violences sexuelles et liées au genre</a:t>
            </a:r>
          </a:p>
          <a:p>
            <a:r>
              <a:rPr lang="fr-FR" dirty="0" smtClean="0"/>
              <a:t>5-Santé sexuelle des jeunes et éducation à la sexualité</a:t>
            </a:r>
          </a:p>
          <a:p>
            <a:r>
              <a:rPr lang="fr-FR" dirty="0" smtClean="0"/>
              <a:t>Orientation sexuelle et identité de genre</a:t>
            </a:r>
          </a:p>
          <a:p>
            <a:r>
              <a:rPr lang="fr-FR" dirty="0" smtClean="0"/>
              <a:t>Les questions de santé mentale relatives/associées à la santé </a:t>
            </a:r>
            <a:r>
              <a:rPr lang="fr-FR" dirty="0" err="1" smtClean="0"/>
              <a:t>sexuSlle</a:t>
            </a:r>
            <a:endParaRPr lang="fr-FR" dirty="0" smtClean="0"/>
          </a:p>
          <a:p>
            <a:r>
              <a:rPr lang="fr-FR" dirty="0" smtClean="0"/>
              <a:t>Impact des handicaps physiques et des maladies chroniques sur le bien-être sexuel</a:t>
            </a:r>
          </a:p>
          <a:p>
            <a:r>
              <a:rPr lang="fr-FR" dirty="0" smtClean="0"/>
              <a:t>Promotion d’expériences sexuelle sans danger (dites « </a:t>
            </a:r>
            <a:r>
              <a:rPr lang="fr-FR" i="1" dirty="0" err="1" smtClean="0"/>
              <a:t>safe</a:t>
            </a:r>
            <a:r>
              <a:rPr lang="fr-FR" i="1" dirty="0" smtClean="0"/>
              <a:t> »</a:t>
            </a:r>
            <a:r>
              <a:rPr lang="fr-FR" dirty="0" smtClean="0"/>
              <a:t>) et satisfaisantes</a:t>
            </a:r>
          </a:p>
          <a:p>
            <a:endParaRPr lang="fr-FR" dirty="0"/>
          </a:p>
        </p:txBody>
      </p:sp>
      <p:sp>
        <p:nvSpPr>
          <p:cNvPr id="4" name="Espace réservé du numéro de diapositive 3"/>
          <p:cNvSpPr>
            <a:spLocks noGrp="1"/>
          </p:cNvSpPr>
          <p:nvPr>
            <p:ph type="sldNum" sz="quarter" idx="10"/>
          </p:nvPr>
        </p:nvSpPr>
        <p:spPr/>
        <p:txBody>
          <a:bodyPr/>
          <a:lstStyle/>
          <a:p>
            <a:fld id="{09401E67-2143-44AB-8F3D-2494EA43F017}" type="slidenum">
              <a:rPr lang="fr-FR" smtClean="0"/>
              <a:pPr/>
              <a:t>20</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C017660E-1310-40CE-99AB-2DBB1FED9B3A}" type="datetimeFigureOut">
              <a:rPr lang="fr-FR" smtClean="0"/>
              <a:pPr/>
              <a:t>24/02/2014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B27058A-0CD6-41AF-9D76-F33F6303E04C}"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C017660E-1310-40CE-99AB-2DBB1FED9B3A}" type="datetimeFigureOut">
              <a:rPr lang="fr-FR" smtClean="0"/>
              <a:pPr/>
              <a:t>24/02/2014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B27058A-0CD6-41AF-9D76-F33F6303E04C}"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C017660E-1310-40CE-99AB-2DBB1FED9B3A}" type="datetimeFigureOut">
              <a:rPr lang="fr-FR" smtClean="0"/>
              <a:pPr/>
              <a:t>24/02/2014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B27058A-0CD6-41AF-9D76-F33F6303E04C}"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C017660E-1310-40CE-99AB-2DBB1FED9B3A}" type="datetimeFigureOut">
              <a:rPr lang="fr-FR" smtClean="0"/>
              <a:pPr/>
              <a:t>24/02/2014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B27058A-0CD6-41AF-9D76-F33F6303E04C}"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C017660E-1310-40CE-99AB-2DBB1FED9B3A}" type="datetimeFigureOut">
              <a:rPr lang="fr-FR" smtClean="0"/>
              <a:pPr/>
              <a:t>24/02/2014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B27058A-0CD6-41AF-9D76-F33F6303E04C}"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C017660E-1310-40CE-99AB-2DBB1FED9B3A}" type="datetimeFigureOut">
              <a:rPr lang="fr-FR" smtClean="0"/>
              <a:pPr/>
              <a:t>24/02/2014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B27058A-0CD6-41AF-9D76-F33F6303E04C}"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C017660E-1310-40CE-99AB-2DBB1FED9B3A}" type="datetimeFigureOut">
              <a:rPr lang="fr-FR" smtClean="0"/>
              <a:pPr/>
              <a:t>24/02/2014</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9B27058A-0CD6-41AF-9D76-F33F6303E04C}"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C017660E-1310-40CE-99AB-2DBB1FED9B3A}" type="datetimeFigureOut">
              <a:rPr lang="fr-FR" smtClean="0"/>
              <a:pPr/>
              <a:t>24/02/2014</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9B27058A-0CD6-41AF-9D76-F33F6303E04C}"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C017660E-1310-40CE-99AB-2DBB1FED9B3A}" type="datetimeFigureOut">
              <a:rPr lang="fr-FR" smtClean="0"/>
              <a:pPr/>
              <a:t>24/02/2014</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9B27058A-0CD6-41AF-9D76-F33F6303E04C}"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C017660E-1310-40CE-99AB-2DBB1FED9B3A}" type="datetimeFigureOut">
              <a:rPr lang="fr-FR" smtClean="0"/>
              <a:pPr/>
              <a:t>24/02/2014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B27058A-0CD6-41AF-9D76-F33F6303E04C}"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C017660E-1310-40CE-99AB-2DBB1FED9B3A}" type="datetimeFigureOut">
              <a:rPr lang="fr-FR" smtClean="0"/>
              <a:pPr/>
              <a:t>24/02/2014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B27058A-0CD6-41AF-9D76-F33F6303E04C}"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017660E-1310-40CE-99AB-2DBB1FED9B3A}" type="datetimeFigureOut">
              <a:rPr lang="fr-FR" smtClean="0"/>
              <a:pPr/>
              <a:t>24/02/2014</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27058A-0CD6-41AF-9D76-F33F6303E04C}"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jpeg"/><Relationship Id="rId5" Type="http://schemas.openxmlformats.org/officeDocument/2006/relationships/image" Target="../media/image3.emf"/><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6.png"/></Relationships>
</file>

<file path=ppt/slides/_rels/slide20.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2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www.orsag.fr/" TargetMode="External"/><Relationship Id="rId2" Type="http://schemas.openxmlformats.org/officeDocument/2006/relationships/hyperlink" Target="http://www.orsag.org/" TargetMode="External"/><Relationship Id="rId1" Type="http://schemas.openxmlformats.org/officeDocument/2006/relationships/slideLayout" Target="../slideLayouts/slideLayout7.xml"/><Relationship Id="rId5" Type="http://schemas.openxmlformats.org/officeDocument/2006/relationships/image" Target="../media/image1.jpeg"/><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547664" y="1"/>
            <a:ext cx="6480720" cy="908720"/>
          </a:xfrm>
        </p:spPr>
        <p:txBody>
          <a:bodyPr>
            <a:normAutofit/>
          </a:bodyPr>
          <a:lstStyle/>
          <a:p>
            <a:r>
              <a:rPr lang="fr-FR" sz="2000" dirty="0" smtClean="0"/>
              <a:t>Séminaire Santé sexuelle</a:t>
            </a:r>
            <a:endParaRPr lang="fr-FR" sz="2000" dirty="0"/>
          </a:p>
        </p:txBody>
      </p:sp>
      <p:sp>
        <p:nvSpPr>
          <p:cNvPr id="3" name="Sous-titre 2"/>
          <p:cNvSpPr>
            <a:spLocks noGrp="1"/>
          </p:cNvSpPr>
          <p:nvPr>
            <p:ph type="subTitle" idx="1"/>
          </p:nvPr>
        </p:nvSpPr>
        <p:spPr>
          <a:xfrm>
            <a:off x="1691680" y="4005064"/>
            <a:ext cx="6400800" cy="1752600"/>
          </a:xfrm>
        </p:spPr>
        <p:txBody>
          <a:bodyPr>
            <a:normAutofit fontScale="85000" lnSpcReduction="20000"/>
          </a:bodyPr>
          <a:lstStyle/>
          <a:p>
            <a:r>
              <a:rPr lang="fr-FR" dirty="0" smtClean="0"/>
              <a:t>Pointe-à-Pitre, Salle Georges Tarer</a:t>
            </a:r>
          </a:p>
          <a:p>
            <a:r>
              <a:rPr lang="fr-FR" dirty="0" smtClean="0"/>
              <a:t>Mardi 14 janvier 2014</a:t>
            </a:r>
          </a:p>
          <a:p>
            <a:endParaRPr lang="fr-FR" dirty="0" smtClean="0"/>
          </a:p>
          <a:p>
            <a:r>
              <a:rPr lang="fr-FR" dirty="0" smtClean="0"/>
              <a:t>Vanessa CORNELY, Directrice de l’ORSaG</a:t>
            </a:r>
            <a:endParaRPr lang="fr-FR" dirty="0"/>
          </a:p>
        </p:txBody>
      </p:sp>
      <p:pic>
        <p:nvPicPr>
          <p:cNvPr id="4" name="Image 3" descr="bandeau-orsag.jpg"/>
          <p:cNvPicPr>
            <a:picLocks noChangeAspect="1"/>
          </p:cNvPicPr>
          <p:nvPr/>
        </p:nvPicPr>
        <p:blipFill>
          <a:blip r:embed="rId3" cstate="print"/>
          <a:stretch>
            <a:fillRect/>
          </a:stretch>
        </p:blipFill>
        <p:spPr>
          <a:xfrm>
            <a:off x="0" y="0"/>
            <a:ext cx="1330459" cy="6858000"/>
          </a:xfrm>
          <a:prstGeom prst="rect">
            <a:avLst/>
          </a:prstGeom>
        </p:spPr>
      </p:pic>
      <p:pic>
        <p:nvPicPr>
          <p:cNvPr id="5" name="Picture 4" descr="LOGO ORSaG"/>
          <p:cNvPicPr>
            <a:picLocks noChangeAspect="1" noChangeArrowheads="1"/>
          </p:cNvPicPr>
          <p:nvPr/>
        </p:nvPicPr>
        <p:blipFill>
          <a:blip r:embed="rId4" cstate="print"/>
          <a:srcRect/>
          <a:stretch>
            <a:fillRect/>
          </a:stretch>
        </p:blipFill>
        <p:spPr bwMode="auto">
          <a:xfrm>
            <a:off x="6694487" y="5300662"/>
            <a:ext cx="2449513" cy="1557338"/>
          </a:xfrm>
          <a:prstGeom prst="rect">
            <a:avLst/>
          </a:prstGeom>
          <a:noFill/>
          <a:ln w="9525">
            <a:noFill/>
            <a:miter lim="800000"/>
            <a:headEnd/>
            <a:tailEnd/>
          </a:ln>
        </p:spPr>
      </p:pic>
      <p:pic>
        <p:nvPicPr>
          <p:cNvPr id="6" name="Image 5"/>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780020" y="0"/>
            <a:ext cx="1363980" cy="1379220"/>
          </a:xfrm>
          <a:prstGeom prst="rect">
            <a:avLst/>
          </a:prstGeom>
          <a:noFill/>
          <a:ln>
            <a:noFill/>
          </a:ln>
        </p:spPr>
      </p:pic>
      <p:pic>
        <p:nvPicPr>
          <p:cNvPr id="7" name="Image 6" descr="AS-guadeloupe"/>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971600" y="0"/>
            <a:ext cx="1379220" cy="899160"/>
          </a:xfrm>
          <a:prstGeom prst="rect">
            <a:avLst/>
          </a:prstGeom>
          <a:noFill/>
          <a:ln>
            <a:noFill/>
          </a:ln>
        </p:spPr>
      </p:pic>
      <p:sp>
        <p:nvSpPr>
          <p:cNvPr id="8" name="ZoneTexte 7"/>
          <p:cNvSpPr txBox="1"/>
          <p:nvPr/>
        </p:nvSpPr>
        <p:spPr>
          <a:xfrm>
            <a:off x="2267744" y="2132856"/>
            <a:ext cx="6048672" cy="1200329"/>
          </a:xfrm>
          <a:prstGeom prst="rect">
            <a:avLst/>
          </a:prstGeom>
          <a:noFill/>
        </p:spPr>
        <p:txBody>
          <a:bodyPr wrap="square" rtlCol="0">
            <a:spAutoFit/>
          </a:bodyPr>
          <a:lstStyle/>
          <a:p>
            <a:r>
              <a:rPr lang="fr-FR" sz="3600" b="1" dirty="0" smtClean="0"/>
              <a:t>Epidémiologie de la sexualité en Guadeloupe</a:t>
            </a:r>
            <a:endParaRPr lang="fr-FR" sz="3600" b="1"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476672"/>
            <a:ext cx="8229600" cy="1143000"/>
          </a:xfrm>
        </p:spPr>
        <p:txBody>
          <a:bodyPr>
            <a:noAutofit/>
          </a:bodyPr>
          <a:lstStyle/>
          <a:p>
            <a:r>
              <a:rPr lang="fr-FR" sz="3600" dirty="0" smtClean="0"/>
              <a:t>Orientations sexuelles</a:t>
            </a:r>
            <a:br>
              <a:rPr lang="fr-FR" sz="3600" dirty="0" smtClean="0"/>
            </a:br>
            <a:r>
              <a:rPr lang="fr-FR" sz="3600" dirty="0" smtClean="0"/>
              <a:t>Pratiques</a:t>
            </a:r>
            <a:br>
              <a:rPr lang="fr-FR" sz="3600" dirty="0" smtClean="0"/>
            </a:br>
            <a:endParaRPr lang="fr-FR" sz="3600" dirty="0"/>
          </a:p>
        </p:txBody>
      </p:sp>
      <p:pic>
        <p:nvPicPr>
          <p:cNvPr id="4" name="Image 3" descr="bandeau-orsag.jpg"/>
          <p:cNvPicPr>
            <a:picLocks noChangeAspect="1"/>
          </p:cNvPicPr>
          <p:nvPr/>
        </p:nvPicPr>
        <p:blipFill>
          <a:blip r:embed="rId2" cstate="print"/>
          <a:stretch>
            <a:fillRect/>
          </a:stretch>
        </p:blipFill>
        <p:spPr>
          <a:xfrm>
            <a:off x="0" y="0"/>
            <a:ext cx="1330459" cy="6858000"/>
          </a:xfrm>
          <a:prstGeom prst="rect">
            <a:avLst/>
          </a:prstGeom>
        </p:spPr>
      </p:pic>
      <p:graphicFrame>
        <p:nvGraphicFramePr>
          <p:cNvPr id="6" name="Espace réservé du contenu 5"/>
          <p:cNvGraphicFramePr>
            <a:graphicFrameLocks noGrp="1"/>
          </p:cNvGraphicFramePr>
          <p:nvPr>
            <p:ph idx="1"/>
          </p:nvPr>
        </p:nvGraphicFramePr>
        <p:xfrm>
          <a:off x="1547664" y="2204864"/>
          <a:ext cx="6923112" cy="2712720"/>
        </p:xfrm>
        <a:graphic>
          <a:graphicData uri="http://schemas.openxmlformats.org/drawingml/2006/table">
            <a:tbl>
              <a:tblPr firstRow="1" bandRow="1">
                <a:tableStyleId>{93296810-A885-4BE3-A3E7-6D5BEEA58F35}</a:tableStyleId>
              </a:tblPr>
              <a:tblGrid>
                <a:gridCol w="3528392"/>
                <a:gridCol w="1728192"/>
                <a:gridCol w="1666528"/>
              </a:tblGrid>
              <a:tr h="370840">
                <a:tc>
                  <a:txBody>
                    <a:bodyPr/>
                    <a:lstStyle/>
                    <a:p>
                      <a:endParaRPr lang="fr-FR" sz="2200" dirty="0"/>
                    </a:p>
                  </a:txBody>
                  <a:tcPr/>
                </a:tc>
                <a:tc>
                  <a:txBody>
                    <a:bodyPr/>
                    <a:lstStyle/>
                    <a:p>
                      <a:r>
                        <a:rPr lang="fr-FR" sz="2200" dirty="0" smtClean="0"/>
                        <a:t>Hommes</a:t>
                      </a:r>
                      <a:r>
                        <a:rPr lang="fr-FR" sz="2200" baseline="0" dirty="0" smtClean="0"/>
                        <a:t> Guadeloupe</a:t>
                      </a:r>
                      <a:endParaRPr lang="fr-FR" sz="2200" dirty="0"/>
                    </a:p>
                  </a:txBody>
                  <a:tcPr/>
                </a:tc>
                <a:tc>
                  <a:txBody>
                    <a:bodyPr/>
                    <a:lstStyle/>
                    <a:p>
                      <a:r>
                        <a:rPr lang="fr-FR" sz="2200" dirty="0" smtClean="0"/>
                        <a:t>Femmes Guadeloupe</a:t>
                      </a:r>
                      <a:endParaRPr lang="fr-FR" sz="2200" dirty="0"/>
                    </a:p>
                  </a:txBody>
                  <a:tcPr/>
                </a:tc>
              </a:tr>
              <a:tr h="370840">
                <a:tc>
                  <a:txBody>
                    <a:bodyPr/>
                    <a:lstStyle/>
                    <a:p>
                      <a:r>
                        <a:rPr lang="fr-FR" sz="2200" dirty="0" smtClean="0"/>
                        <a:t>Uniquement avec une</a:t>
                      </a:r>
                      <a:r>
                        <a:rPr lang="fr-FR" sz="2200" baseline="0" dirty="0" smtClean="0"/>
                        <a:t> personnes du sexe opposé</a:t>
                      </a:r>
                      <a:endParaRPr lang="fr-FR" sz="2200" dirty="0"/>
                    </a:p>
                  </a:txBody>
                  <a:tcPr/>
                </a:tc>
                <a:tc>
                  <a:txBody>
                    <a:bodyPr/>
                    <a:lstStyle/>
                    <a:p>
                      <a:r>
                        <a:rPr lang="fr-FR" sz="2200" dirty="0" smtClean="0"/>
                        <a:t>98,5</a:t>
                      </a:r>
                      <a:r>
                        <a:rPr lang="fr-FR" sz="2200" baseline="0" dirty="0" smtClean="0"/>
                        <a:t> %</a:t>
                      </a:r>
                      <a:endParaRPr lang="fr-FR" sz="2200" dirty="0"/>
                    </a:p>
                  </a:txBody>
                  <a:tcPr/>
                </a:tc>
                <a:tc>
                  <a:txBody>
                    <a:bodyPr/>
                    <a:lstStyle/>
                    <a:p>
                      <a:r>
                        <a:rPr lang="fr-FR" sz="2200" dirty="0" smtClean="0"/>
                        <a:t>98,1</a:t>
                      </a:r>
                      <a:r>
                        <a:rPr lang="fr-FR" sz="2200" baseline="0" dirty="0" smtClean="0"/>
                        <a:t> %</a:t>
                      </a:r>
                      <a:endParaRPr lang="fr-FR" sz="2200"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2200" dirty="0" smtClean="0"/>
                        <a:t>Uniquement avec une</a:t>
                      </a:r>
                      <a:r>
                        <a:rPr lang="fr-FR" sz="2200" baseline="0" dirty="0" smtClean="0"/>
                        <a:t> personnes du  même sexe </a:t>
                      </a:r>
                      <a:endParaRPr lang="fr-FR" sz="2200" dirty="0"/>
                    </a:p>
                  </a:txBody>
                  <a:tcPr/>
                </a:tc>
                <a:tc>
                  <a:txBody>
                    <a:bodyPr/>
                    <a:lstStyle/>
                    <a:p>
                      <a:r>
                        <a:rPr lang="fr-FR" sz="2200" dirty="0" smtClean="0"/>
                        <a:t>0,7 %</a:t>
                      </a:r>
                    </a:p>
                  </a:txBody>
                  <a:tcPr/>
                </a:tc>
                <a:tc>
                  <a:txBody>
                    <a:bodyPr/>
                    <a:lstStyle/>
                    <a:p>
                      <a:r>
                        <a:rPr lang="fr-FR" sz="2200" dirty="0" smtClean="0"/>
                        <a:t>0,4%</a:t>
                      </a:r>
                    </a:p>
                    <a:p>
                      <a:endParaRPr lang="fr-FR" sz="2200" dirty="0"/>
                    </a:p>
                  </a:txBody>
                  <a:tcPr/>
                </a:tc>
              </a:tr>
              <a:tr h="370840">
                <a:tc>
                  <a:txBody>
                    <a:bodyPr/>
                    <a:lstStyle/>
                    <a:p>
                      <a:r>
                        <a:rPr lang="fr-FR" sz="2200" dirty="0" smtClean="0"/>
                        <a:t>Hommes</a:t>
                      </a:r>
                      <a:r>
                        <a:rPr lang="fr-FR" sz="2200" baseline="0" dirty="0" smtClean="0"/>
                        <a:t> et femmes</a:t>
                      </a:r>
                      <a:endParaRPr lang="fr-FR" sz="2200" dirty="0"/>
                    </a:p>
                  </a:txBody>
                  <a:tcPr/>
                </a:tc>
                <a:tc>
                  <a:txBody>
                    <a:bodyPr/>
                    <a:lstStyle/>
                    <a:p>
                      <a:r>
                        <a:rPr lang="fr-FR" sz="2200" dirty="0" smtClean="0"/>
                        <a:t>0,8</a:t>
                      </a:r>
                      <a:r>
                        <a:rPr lang="fr-FR" sz="2200" baseline="0" dirty="0" smtClean="0"/>
                        <a:t> %</a:t>
                      </a:r>
                      <a:endParaRPr lang="fr-FR" sz="2200" dirty="0"/>
                    </a:p>
                  </a:txBody>
                  <a:tcPr/>
                </a:tc>
                <a:tc>
                  <a:txBody>
                    <a:bodyPr/>
                    <a:lstStyle/>
                    <a:p>
                      <a:r>
                        <a:rPr lang="fr-FR" sz="2200" dirty="0" smtClean="0"/>
                        <a:t>1,5</a:t>
                      </a:r>
                      <a:r>
                        <a:rPr lang="fr-FR" sz="2200" baseline="0" dirty="0" smtClean="0"/>
                        <a:t> %</a:t>
                      </a:r>
                      <a:endParaRPr lang="fr-FR" sz="2200" dirty="0"/>
                    </a:p>
                  </a:txBody>
                  <a:tcPr/>
                </a:tc>
              </a:tr>
            </a:tbl>
          </a:graphicData>
        </a:graphic>
      </p:graphicFrame>
      <p:sp>
        <p:nvSpPr>
          <p:cNvPr id="7" name="ZoneTexte 6"/>
          <p:cNvSpPr txBox="1"/>
          <p:nvPr/>
        </p:nvSpPr>
        <p:spPr>
          <a:xfrm>
            <a:off x="6084168" y="6550223"/>
            <a:ext cx="3960440" cy="307777"/>
          </a:xfrm>
          <a:prstGeom prst="rect">
            <a:avLst/>
          </a:prstGeom>
          <a:noFill/>
        </p:spPr>
        <p:txBody>
          <a:bodyPr wrap="square" rtlCol="0">
            <a:spAutoFit/>
          </a:bodyPr>
          <a:lstStyle/>
          <a:p>
            <a:r>
              <a:rPr lang="fr-FR" sz="1400" i="1" dirty="0" smtClean="0"/>
              <a:t>Source : ORS IDF, </a:t>
            </a:r>
            <a:r>
              <a:rPr lang="fr-FR" sz="1400" i="1" dirty="0" err="1" smtClean="0"/>
              <a:t>Inpes</a:t>
            </a:r>
            <a:r>
              <a:rPr lang="fr-FR" sz="1400" i="1" dirty="0" smtClean="0"/>
              <a:t>, KABP 2011-12</a:t>
            </a:r>
            <a:endParaRPr lang="fr-FR" sz="1400" i="1"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404664"/>
            <a:ext cx="8229600" cy="1143000"/>
          </a:xfrm>
        </p:spPr>
        <p:txBody>
          <a:bodyPr>
            <a:noAutofit/>
          </a:bodyPr>
          <a:lstStyle/>
          <a:p>
            <a:r>
              <a:rPr lang="fr-FR" sz="3600" dirty="0" smtClean="0"/>
              <a:t>Orientations sexuelles</a:t>
            </a:r>
            <a:br>
              <a:rPr lang="fr-FR" sz="3600" dirty="0" smtClean="0"/>
            </a:br>
            <a:r>
              <a:rPr lang="fr-FR" sz="3600" dirty="0" smtClean="0"/>
              <a:t>Opinions sur l’homosexualité</a:t>
            </a:r>
            <a:br>
              <a:rPr lang="fr-FR" sz="3600" dirty="0" smtClean="0"/>
            </a:br>
            <a:endParaRPr lang="fr-FR" sz="3600" dirty="0"/>
          </a:p>
        </p:txBody>
      </p:sp>
      <p:pic>
        <p:nvPicPr>
          <p:cNvPr id="4" name="Image 3" descr="bandeau-orsag.jpg"/>
          <p:cNvPicPr>
            <a:picLocks noChangeAspect="1"/>
          </p:cNvPicPr>
          <p:nvPr/>
        </p:nvPicPr>
        <p:blipFill>
          <a:blip r:embed="rId2" cstate="print"/>
          <a:stretch>
            <a:fillRect/>
          </a:stretch>
        </p:blipFill>
        <p:spPr>
          <a:xfrm>
            <a:off x="0" y="0"/>
            <a:ext cx="1330459" cy="6858000"/>
          </a:xfrm>
          <a:prstGeom prst="rect">
            <a:avLst/>
          </a:prstGeom>
        </p:spPr>
      </p:pic>
      <p:graphicFrame>
        <p:nvGraphicFramePr>
          <p:cNvPr id="6" name="Espace réservé du contenu 5"/>
          <p:cNvGraphicFramePr>
            <a:graphicFrameLocks noGrp="1"/>
          </p:cNvGraphicFramePr>
          <p:nvPr>
            <p:ph idx="1"/>
          </p:nvPr>
        </p:nvGraphicFramePr>
        <p:xfrm>
          <a:off x="1043608" y="2204864"/>
          <a:ext cx="7848871" cy="2581632"/>
        </p:xfrm>
        <a:graphic>
          <a:graphicData uri="http://schemas.openxmlformats.org/drawingml/2006/table">
            <a:tbl>
              <a:tblPr firstRow="1" bandRow="1">
                <a:tableStyleId>{F5AB1C69-6EDB-4FF4-983F-18BD219EF322}</a:tableStyleId>
              </a:tblPr>
              <a:tblGrid>
                <a:gridCol w="4335567"/>
                <a:gridCol w="1623928"/>
                <a:gridCol w="1889376"/>
              </a:tblGrid>
              <a:tr h="370840">
                <a:tc>
                  <a:txBody>
                    <a:bodyPr/>
                    <a:lstStyle/>
                    <a:p>
                      <a:endParaRPr lang="fr-FR" sz="2200" dirty="0"/>
                    </a:p>
                  </a:txBody>
                  <a:tcPr/>
                </a:tc>
                <a:tc>
                  <a:txBody>
                    <a:bodyPr/>
                    <a:lstStyle/>
                    <a:p>
                      <a:r>
                        <a:rPr lang="fr-FR" sz="2200" dirty="0" smtClean="0"/>
                        <a:t>Hommes</a:t>
                      </a:r>
                      <a:r>
                        <a:rPr lang="fr-FR" sz="2200" baseline="0" dirty="0" smtClean="0"/>
                        <a:t> Guadeloupe</a:t>
                      </a:r>
                      <a:endParaRPr lang="fr-FR" sz="2200" dirty="0"/>
                    </a:p>
                  </a:txBody>
                  <a:tcPr/>
                </a:tc>
                <a:tc>
                  <a:txBody>
                    <a:bodyPr/>
                    <a:lstStyle/>
                    <a:p>
                      <a:r>
                        <a:rPr lang="fr-FR" sz="2200" dirty="0" smtClean="0"/>
                        <a:t>Femmes Guadeloupe</a:t>
                      </a:r>
                      <a:endParaRPr lang="fr-FR" sz="2200" dirty="0"/>
                    </a:p>
                  </a:txBody>
                  <a:tcPr/>
                </a:tc>
              </a:tr>
              <a:tr h="370840">
                <a:tc>
                  <a:txBody>
                    <a:bodyPr/>
                    <a:lstStyle/>
                    <a:p>
                      <a:r>
                        <a:rPr lang="fr-FR" sz="2200" baseline="0" dirty="0" smtClean="0"/>
                        <a:t>Sexualité comme une autre</a:t>
                      </a:r>
                      <a:endParaRPr lang="fr-FR" sz="2200" dirty="0"/>
                    </a:p>
                  </a:txBody>
                  <a:tcPr/>
                </a:tc>
                <a:tc>
                  <a:txBody>
                    <a:bodyPr/>
                    <a:lstStyle/>
                    <a:p>
                      <a:r>
                        <a:rPr lang="fr-FR" sz="2200" baseline="0" dirty="0" smtClean="0"/>
                        <a:t>19 %</a:t>
                      </a:r>
                      <a:endParaRPr lang="fr-FR" sz="2200" dirty="0"/>
                    </a:p>
                  </a:txBody>
                  <a:tcPr/>
                </a:tc>
                <a:tc>
                  <a:txBody>
                    <a:bodyPr/>
                    <a:lstStyle/>
                    <a:p>
                      <a:r>
                        <a:rPr lang="fr-FR" sz="2200" dirty="0" smtClean="0"/>
                        <a:t>22</a:t>
                      </a:r>
                      <a:r>
                        <a:rPr lang="fr-FR" sz="2200" baseline="0" dirty="0" smtClean="0"/>
                        <a:t> %</a:t>
                      </a:r>
                      <a:endParaRPr lang="fr-FR" sz="2200" dirty="0"/>
                    </a:p>
                  </a:txBody>
                  <a:tcPr/>
                </a:tc>
              </a:tr>
              <a:tr h="53947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2200" baseline="0" dirty="0" smtClean="0"/>
                        <a:t>Signe d’une sexualité libérée </a:t>
                      </a:r>
                      <a:endParaRPr lang="fr-FR" sz="2200" dirty="0"/>
                    </a:p>
                  </a:txBody>
                  <a:tcPr/>
                </a:tc>
                <a:tc>
                  <a:txBody>
                    <a:bodyPr/>
                    <a:lstStyle/>
                    <a:p>
                      <a:r>
                        <a:rPr lang="fr-FR" sz="2200" dirty="0" smtClean="0"/>
                        <a:t>10 %</a:t>
                      </a:r>
                    </a:p>
                  </a:txBody>
                  <a:tcPr/>
                </a:tc>
                <a:tc>
                  <a:txBody>
                    <a:bodyPr/>
                    <a:lstStyle/>
                    <a:p>
                      <a:r>
                        <a:rPr lang="fr-FR" sz="2200" dirty="0" smtClean="0"/>
                        <a:t>15</a:t>
                      </a:r>
                      <a:r>
                        <a:rPr lang="fr-FR" sz="2200" baseline="0" dirty="0" smtClean="0"/>
                        <a:t> </a:t>
                      </a:r>
                      <a:r>
                        <a:rPr lang="fr-FR" sz="2200" dirty="0" smtClean="0"/>
                        <a:t>%</a:t>
                      </a: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2200" dirty="0" smtClean="0"/>
                        <a:t>Signe d’un problème psychologique</a:t>
                      </a:r>
                    </a:p>
                  </a:txBody>
                  <a:tcPr/>
                </a:tc>
                <a:tc>
                  <a:txBody>
                    <a:bodyPr/>
                    <a:lstStyle/>
                    <a:p>
                      <a:r>
                        <a:rPr lang="fr-FR" sz="2200" dirty="0" smtClean="0"/>
                        <a:t>16 %</a:t>
                      </a:r>
                      <a:endParaRPr lang="fr-FR" sz="2200" dirty="0"/>
                    </a:p>
                  </a:txBody>
                  <a:tcPr/>
                </a:tc>
                <a:tc>
                  <a:txBody>
                    <a:bodyPr/>
                    <a:lstStyle/>
                    <a:p>
                      <a:r>
                        <a:rPr lang="fr-FR" sz="2200" dirty="0" smtClean="0"/>
                        <a:t>12 %</a:t>
                      </a:r>
                      <a:endParaRPr lang="fr-FR" sz="2200" dirty="0"/>
                    </a:p>
                  </a:txBody>
                  <a:tcPr/>
                </a:tc>
              </a:tr>
              <a:tr h="370840">
                <a:tc>
                  <a:txBody>
                    <a:bodyPr/>
                    <a:lstStyle/>
                    <a:p>
                      <a:r>
                        <a:rPr lang="fr-FR" sz="2200" dirty="0" smtClean="0"/>
                        <a:t>Sexualité contre nature</a:t>
                      </a:r>
                      <a:r>
                        <a:rPr lang="fr-FR" sz="2200" baseline="0" dirty="0" smtClean="0"/>
                        <a:t> </a:t>
                      </a:r>
                      <a:endParaRPr lang="fr-FR" sz="2200" dirty="0"/>
                    </a:p>
                  </a:txBody>
                  <a:tcPr/>
                </a:tc>
                <a:tc>
                  <a:txBody>
                    <a:bodyPr/>
                    <a:lstStyle/>
                    <a:p>
                      <a:r>
                        <a:rPr lang="fr-FR" sz="2200" baseline="0" dirty="0" smtClean="0"/>
                        <a:t>50 %</a:t>
                      </a:r>
                      <a:endParaRPr lang="fr-FR" sz="2200" dirty="0"/>
                    </a:p>
                  </a:txBody>
                  <a:tcPr/>
                </a:tc>
                <a:tc>
                  <a:txBody>
                    <a:bodyPr/>
                    <a:lstStyle/>
                    <a:p>
                      <a:r>
                        <a:rPr lang="fr-FR" sz="2200" baseline="0" dirty="0" smtClean="0"/>
                        <a:t>48 %</a:t>
                      </a:r>
                      <a:endParaRPr lang="fr-FR" sz="2200" dirty="0"/>
                    </a:p>
                  </a:txBody>
                  <a:tcPr/>
                </a:tc>
              </a:tr>
            </a:tbl>
          </a:graphicData>
        </a:graphic>
      </p:graphicFrame>
      <p:sp>
        <p:nvSpPr>
          <p:cNvPr id="5" name="ZoneTexte 4"/>
          <p:cNvSpPr txBox="1"/>
          <p:nvPr/>
        </p:nvSpPr>
        <p:spPr>
          <a:xfrm>
            <a:off x="6084168" y="6550223"/>
            <a:ext cx="3960440" cy="307777"/>
          </a:xfrm>
          <a:prstGeom prst="rect">
            <a:avLst/>
          </a:prstGeom>
          <a:noFill/>
        </p:spPr>
        <p:txBody>
          <a:bodyPr wrap="square" rtlCol="0">
            <a:spAutoFit/>
          </a:bodyPr>
          <a:lstStyle/>
          <a:p>
            <a:r>
              <a:rPr lang="fr-FR" sz="1400" i="1" dirty="0" smtClean="0"/>
              <a:t>Source : ORS IDF, </a:t>
            </a:r>
            <a:r>
              <a:rPr lang="fr-FR" sz="1400" i="1" dirty="0" err="1" smtClean="0"/>
              <a:t>Inpes</a:t>
            </a:r>
            <a:r>
              <a:rPr lang="fr-FR" sz="1400" i="1" dirty="0" smtClean="0"/>
              <a:t>, KABP 2011-12</a:t>
            </a:r>
            <a:endParaRPr lang="fr-FR" sz="1400" i="1"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0"/>
            <a:ext cx="8229600" cy="1143000"/>
          </a:xfrm>
        </p:spPr>
        <p:txBody>
          <a:bodyPr>
            <a:normAutofit fontScale="90000"/>
          </a:bodyPr>
          <a:lstStyle/>
          <a:p>
            <a:r>
              <a:rPr lang="fr-FR" dirty="0" smtClean="0"/>
              <a:t>Epidémiologie de la sexualité </a:t>
            </a:r>
            <a:br>
              <a:rPr lang="fr-FR" dirty="0" smtClean="0"/>
            </a:br>
            <a:r>
              <a:rPr lang="fr-FR" dirty="0" smtClean="0"/>
              <a:t> en Guadeloupe</a:t>
            </a:r>
            <a:endParaRPr lang="fr-FR" dirty="0"/>
          </a:p>
        </p:txBody>
      </p:sp>
      <p:graphicFrame>
        <p:nvGraphicFramePr>
          <p:cNvPr id="4" name="Espace réservé du contenu 3"/>
          <p:cNvGraphicFramePr>
            <a:graphicFrameLocks noGrp="1"/>
          </p:cNvGraphicFramePr>
          <p:nvPr>
            <p:ph idx="1"/>
          </p:nvPr>
        </p:nvGraphicFramePr>
        <p:xfrm>
          <a:off x="457200" y="1556792"/>
          <a:ext cx="86868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5" name="Image 4" descr="bandeau-orsag.jpg"/>
          <p:cNvPicPr>
            <a:picLocks noChangeAspect="1"/>
          </p:cNvPicPr>
          <p:nvPr/>
        </p:nvPicPr>
        <p:blipFill>
          <a:blip r:embed="rId8" cstate="print"/>
          <a:stretch>
            <a:fillRect/>
          </a:stretch>
        </p:blipFill>
        <p:spPr>
          <a:xfrm>
            <a:off x="0" y="0"/>
            <a:ext cx="1330459" cy="6858000"/>
          </a:xfrm>
          <a:prstGeom prst="rect">
            <a:avLst/>
          </a:prstGeom>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1</a:t>
            </a:r>
            <a:r>
              <a:rPr lang="fr-FR" baseline="30000" dirty="0" smtClean="0"/>
              <a:t>er</a:t>
            </a:r>
            <a:r>
              <a:rPr lang="fr-FR" dirty="0" smtClean="0"/>
              <a:t> rapport sexuel</a:t>
            </a:r>
            <a:br>
              <a:rPr lang="fr-FR" dirty="0" smtClean="0"/>
            </a:br>
            <a:r>
              <a:rPr lang="fr-FR" dirty="0"/>
              <a:t>S</a:t>
            </a:r>
            <a:r>
              <a:rPr lang="fr-FR" dirty="0" smtClean="0"/>
              <a:t>ous  la contrainte</a:t>
            </a:r>
            <a:endParaRPr lang="fr-FR" dirty="0"/>
          </a:p>
        </p:txBody>
      </p:sp>
      <p:sp>
        <p:nvSpPr>
          <p:cNvPr id="6" name="Espace réservé du contenu 5"/>
          <p:cNvSpPr>
            <a:spLocks noGrp="1"/>
          </p:cNvSpPr>
          <p:nvPr>
            <p:ph idx="1"/>
          </p:nvPr>
        </p:nvSpPr>
        <p:spPr>
          <a:xfrm>
            <a:off x="1043608" y="1484784"/>
            <a:ext cx="6275040" cy="4525963"/>
          </a:xfrm>
        </p:spPr>
        <p:txBody>
          <a:bodyPr/>
          <a:lstStyle/>
          <a:p>
            <a:r>
              <a:rPr lang="fr-FR" u="sng" dirty="0" smtClean="0"/>
              <a:t>Accepté mais pas vraiment souhaité</a:t>
            </a:r>
          </a:p>
          <a:p>
            <a:pPr lvl="1"/>
            <a:r>
              <a:rPr lang="fr-FR" dirty="0" smtClean="0"/>
              <a:t>23 % des femmes (France : 15 %)</a:t>
            </a:r>
          </a:p>
          <a:p>
            <a:pPr lvl="1"/>
            <a:r>
              <a:rPr lang="fr-FR" dirty="0" smtClean="0"/>
              <a:t>4% des hommes (France : 5 %)</a:t>
            </a:r>
          </a:p>
          <a:p>
            <a:r>
              <a:rPr lang="fr-FR" u="sng" dirty="0" smtClean="0"/>
              <a:t>Forcé contre volonté</a:t>
            </a:r>
          </a:p>
          <a:p>
            <a:pPr lvl="1"/>
            <a:r>
              <a:rPr lang="fr-FR" dirty="0"/>
              <a:t>4</a:t>
            </a:r>
            <a:r>
              <a:rPr lang="fr-FR" dirty="0" smtClean="0"/>
              <a:t> % des femmes (France : 2 %)</a:t>
            </a:r>
          </a:p>
          <a:p>
            <a:pPr lvl="1"/>
            <a:r>
              <a:rPr lang="fr-FR" dirty="0"/>
              <a:t>2</a:t>
            </a:r>
            <a:r>
              <a:rPr lang="fr-FR" dirty="0" smtClean="0"/>
              <a:t>% des hommes (France : 0 %)</a:t>
            </a:r>
          </a:p>
          <a:p>
            <a:pPr lvl="1"/>
            <a:endParaRPr lang="fr-FR" dirty="0"/>
          </a:p>
          <a:p>
            <a:pPr lvl="1"/>
            <a:endParaRPr lang="fr-FR" dirty="0" smtClean="0"/>
          </a:p>
          <a:p>
            <a:pPr lvl="1"/>
            <a:endParaRPr lang="fr-FR" dirty="0" smtClean="0"/>
          </a:p>
          <a:p>
            <a:pPr lvl="1"/>
            <a:endParaRPr lang="fr-FR" dirty="0" smtClean="0"/>
          </a:p>
          <a:p>
            <a:pPr lvl="1"/>
            <a:endParaRPr lang="fr-FR" dirty="0"/>
          </a:p>
          <a:p>
            <a:pPr lvl="1"/>
            <a:endParaRPr lang="fr-FR" dirty="0"/>
          </a:p>
        </p:txBody>
      </p:sp>
      <p:sp>
        <p:nvSpPr>
          <p:cNvPr id="8" name="Rectangle à coins arrondis 7"/>
          <p:cNvSpPr/>
          <p:nvPr/>
        </p:nvSpPr>
        <p:spPr>
          <a:xfrm>
            <a:off x="6516216" y="2060848"/>
            <a:ext cx="2808312" cy="3212976"/>
          </a:xfrm>
          <a:prstGeom prst="round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fr-FR" sz="2400" dirty="0" smtClean="0"/>
              <a:t>Situation variable selon le diplôme</a:t>
            </a:r>
          </a:p>
          <a:p>
            <a:pPr algn="ctr"/>
            <a:r>
              <a:rPr lang="fr-FR" sz="2400" dirty="0" smtClean="0"/>
              <a:t>-28 % femmes faiblement diplômées</a:t>
            </a:r>
          </a:p>
          <a:p>
            <a:pPr algn="ctr"/>
            <a:r>
              <a:rPr lang="fr-FR" sz="2400" dirty="0" smtClean="0"/>
              <a:t>-20 % de femmes ayant un diplôme </a:t>
            </a:r>
            <a:r>
              <a:rPr lang="fr-FR" sz="2400" dirty="0" err="1" smtClean="0"/>
              <a:t>élévé</a:t>
            </a:r>
            <a:endParaRPr lang="fr-FR" sz="2400" dirty="0"/>
          </a:p>
        </p:txBody>
      </p:sp>
      <p:pic>
        <p:nvPicPr>
          <p:cNvPr id="9" name="Image 8" descr="bandeau-orsag.jpg"/>
          <p:cNvPicPr>
            <a:picLocks noChangeAspect="1"/>
          </p:cNvPicPr>
          <p:nvPr/>
        </p:nvPicPr>
        <p:blipFill>
          <a:blip r:embed="rId2" cstate="print"/>
          <a:stretch>
            <a:fillRect/>
          </a:stretch>
        </p:blipFill>
        <p:spPr>
          <a:xfrm>
            <a:off x="0" y="0"/>
            <a:ext cx="1330459" cy="6858000"/>
          </a:xfrm>
          <a:prstGeom prst="rect">
            <a:avLst/>
          </a:prstGeom>
        </p:spPr>
      </p:pic>
      <p:sp>
        <p:nvSpPr>
          <p:cNvPr id="10" name="ZoneTexte 9"/>
          <p:cNvSpPr txBox="1"/>
          <p:nvPr/>
        </p:nvSpPr>
        <p:spPr>
          <a:xfrm>
            <a:off x="6084168" y="6550223"/>
            <a:ext cx="3960440" cy="307777"/>
          </a:xfrm>
          <a:prstGeom prst="rect">
            <a:avLst/>
          </a:prstGeom>
          <a:noFill/>
        </p:spPr>
        <p:txBody>
          <a:bodyPr wrap="square" rtlCol="0">
            <a:spAutoFit/>
          </a:bodyPr>
          <a:lstStyle/>
          <a:p>
            <a:r>
              <a:rPr lang="fr-FR" sz="1400" i="1" dirty="0" smtClean="0"/>
              <a:t>Source : ORS IDF, </a:t>
            </a:r>
            <a:r>
              <a:rPr lang="fr-FR" sz="1400" i="1" dirty="0" err="1" smtClean="0"/>
              <a:t>Inpes</a:t>
            </a:r>
            <a:r>
              <a:rPr lang="fr-FR" sz="1400" i="1" dirty="0" smtClean="0"/>
              <a:t>, KABP 2011-12</a:t>
            </a:r>
            <a:endParaRPr lang="fr-FR" sz="1400" i="1"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0"/>
            <a:ext cx="8229600" cy="1143000"/>
          </a:xfrm>
        </p:spPr>
        <p:txBody>
          <a:bodyPr>
            <a:noAutofit/>
          </a:bodyPr>
          <a:lstStyle/>
          <a:p>
            <a:r>
              <a:rPr lang="fr-FR" sz="3600" dirty="0" smtClean="0"/>
              <a:t>Violences sexuelles</a:t>
            </a:r>
            <a:endParaRPr lang="fr-FR" sz="3600" dirty="0"/>
          </a:p>
        </p:txBody>
      </p:sp>
      <p:pic>
        <p:nvPicPr>
          <p:cNvPr id="4" name="Image 3" descr="bandeau-orsag.jpg"/>
          <p:cNvPicPr>
            <a:picLocks noChangeAspect="1"/>
          </p:cNvPicPr>
          <p:nvPr/>
        </p:nvPicPr>
        <p:blipFill>
          <a:blip r:embed="rId3" cstate="print"/>
          <a:stretch>
            <a:fillRect/>
          </a:stretch>
        </p:blipFill>
        <p:spPr>
          <a:xfrm>
            <a:off x="0" y="0"/>
            <a:ext cx="1330459" cy="6858000"/>
          </a:xfrm>
          <a:prstGeom prst="rect">
            <a:avLst/>
          </a:prstGeom>
        </p:spPr>
      </p:pic>
      <p:graphicFrame>
        <p:nvGraphicFramePr>
          <p:cNvPr id="7" name="Tableau 6"/>
          <p:cNvGraphicFramePr>
            <a:graphicFrameLocks noGrp="1"/>
          </p:cNvGraphicFramePr>
          <p:nvPr/>
        </p:nvGraphicFramePr>
        <p:xfrm>
          <a:off x="971600" y="836712"/>
          <a:ext cx="7848872" cy="1737360"/>
        </p:xfrm>
        <a:graphic>
          <a:graphicData uri="http://schemas.openxmlformats.org/drawingml/2006/table">
            <a:tbl>
              <a:tblPr firstRow="1" bandRow="1">
                <a:tableStyleId>{F5AB1C69-6EDB-4FF4-983F-18BD219EF322}</a:tableStyleId>
              </a:tblPr>
              <a:tblGrid>
                <a:gridCol w="4176464"/>
                <a:gridCol w="1807095"/>
                <a:gridCol w="1865313"/>
              </a:tblGrid>
              <a:tr h="370840">
                <a:tc>
                  <a:txBody>
                    <a:bodyPr/>
                    <a:lstStyle/>
                    <a:p>
                      <a:endParaRPr lang="fr-FR" sz="2400" dirty="0"/>
                    </a:p>
                  </a:txBody>
                  <a:tcPr/>
                </a:tc>
                <a:tc>
                  <a:txBody>
                    <a:bodyPr/>
                    <a:lstStyle/>
                    <a:p>
                      <a:r>
                        <a:rPr lang="fr-FR" sz="2400" dirty="0" smtClean="0"/>
                        <a:t>Hommes Guadeloupe</a:t>
                      </a:r>
                      <a:endParaRPr lang="fr-FR" sz="2400" dirty="0"/>
                    </a:p>
                  </a:txBody>
                  <a:tcPr/>
                </a:tc>
                <a:tc>
                  <a:txBody>
                    <a:bodyPr/>
                    <a:lstStyle/>
                    <a:p>
                      <a:r>
                        <a:rPr lang="fr-FR" sz="2400" dirty="0" smtClean="0"/>
                        <a:t>Femmes Guadeloupe</a:t>
                      </a:r>
                      <a:endParaRPr lang="fr-FR" sz="2400" dirty="0"/>
                    </a:p>
                  </a:txBody>
                  <a:tcPr/>
                </a:tc>
              </a:tr>
              <a:tr h="370840">
                <a:tc>
                  <a:txBody>
                    <a:bodyPr/>
                    <a:lstStyle/>
                    <a:p>
                      <a:r>
                        <a:rPr lang="fr-FR" sz="2400" dirty="0" smtClean="0"/>
                        <a:t>Attouchements sexuels</a:t>
                      </a:r>
                      <a:endParaRPr lang="fr-FR" sz="2400" dirty="0"/>
                    </a:p>
                  </a:txBody>
                  <a:tcPr/>
                </a:tc>
                <a:tc>
                  <a:txBody>
                    <a:bodyPr/>
                    <a:lstStyle/>
                    <a:p>
                      <a:r>
                        <a:rPr lang="fr-FR" sz="2400" dirty="0" smtClean="0"/>
                        <a:t> 3 %</a:t>
                      </a:r>
                      <a:endParaRPr lang="fr-FR" sz="2400" dirty="0"/>
                    </a:p>
                  </a:txBody>
                  <a:tcPr/>
                </a:tc>
                <a:tc>
                  <a:txBody>
                    <a:bodyPr/>
                    <a:lstStyle/>
                    <a:p>
                      <a:r>
                        <a:rPr lang="fr-FR" sz="2400" dirty="0" smtClean="0"/>
                        <a:t>13 %</a:t>
                      </a:r>
                      <a:endParaRPr lang="fr-FR" sz="2400" dirty="0"/>
                    </a:p>
                  </a:txBody>
                  <a:tcPr/>
                </a:tc>
              </a:tr>
              <a:tr h="370840">
                <a:tc>
                  <a:txBody>
                    <a:bodyPr/>
                    <a:lstStyle/>
                    <a:p>
                      <a:r>
                        <a:rPr lang="fr-FR" sz="2400" dirty="0" smtClean="0"/>
                        <a:t>Rapports</a:t>
                      </a:r>
                      <a:r>
                        <a:rPr lang="fr-FR" sz="2400" baseline="0" dirty="0" smtClean="0"/>
                        <a:t> sexuels contraints</a:t>
                      </a:r>
                      <a:endParaRPr lang="fr-FR" sz="2400" dirty="0"/>
                    </a:p>
                  </a:txBody>
                  <a:tcPr/>
                </a:tc>
                <a:tc>
                  <a:txBody>
                    <a:bodyPr/>
                    <a:lstStyle/>
                    <a:p>
                      <a:r>
                        <a:rPr lang="fr-FR" sz="2400" dirty="0" smtClean="0"/>
                        <a:t>3 %</a:t>
                      </a:r>
                      <a:endParaRPr lang="fr-FR" sz="2400" dirty="0"/>
                    </a:p>
                  </a:txBody>
                  <a:tcPr/>
                </a:tc>
                <a:tc>
                  <a:txBody>
                    <a:bodyPr/>
                    <a:lstStyle/>
                    <a:p>
                      <a:r>
                        <a:rPr lang="fr-FR" sz="2400" dirty="0" smtClean="0"/>
                        <a:t>14 %</a:t>
                      </a:r>
                      <a:endParaRPr lang="fr-FR" sz="2400" dirty="0"/>
                    </a:p>
                  </a:txBody>
                  <a:tcPr/>
                </a:tc>
              </a:tr>
            </a:tbl>
          </a:graphicData>
        </a:graphic>
      </p:graphicFrame>
      <p:graphicFrame>
        <p:nvGraphicFramePr>
          <p:cNvPr id="10" name="Tableau 9"/>
          <p:cNvGraphicFramePr>
            <a:graphicFrameLocks noGrp="1"/>
          </p:cNvGraphicFramePr>
          <p:nvPr/>
        </p:nvGraphicFramePr>
        <p:xfrm>
          <a:off x="467544" y="2852936"/>
          <a:ext cx="6480720" cy="2921247"/>
        </p:xfrm>
        <a:graphic>
          <a:graphicData uri="http://schemas.openxmlformats.org/drawingml/2006/table">
            <a:tbl>
              <a:tblPr firstRow="1" bandRow="1">
                <a:tableStyleId>{93296810-A885-4BE3-A3E7-6D5BEEA58F35}</a:tableStyleId>
              </a:tblPr>
              <a:tblGrid>
                <a:gridCol w="3906187"/>
                <a:gridCol w="2574533"/>
              </a:tblGrid>
              <a:tr h="751178">
                <a:tc>
                  <a:txBody>
                    <a:bodyPr/>
                    <a:lstStyle/>
                    <a:p>
                      <a:r>
                        <a:rPr lang="fr-FR" sz="2000" dirty="0" smtClean="0"/>
                        <a:t>Auteur du 1</a:t>
                      </a:r>
                      <a:r>
                        <a:rPr lang="fr-FR" sz="2000" baseline="30000" dirty="0" smtClean="0"/>
                        <a:t>er</a:t>
                      </a:r>
                      <a:r>
                        <a:rPr lang="fr-FR" sz="2000" dirty="0" smtClean="0"/>
                        <a:t>rapport</a:t>
                      </a:r>
                      <a:r>
                        <a:rPr lang="fr-FR" sz="2000" baseline="0" dirty="0" smtClean="0"/>
                        <a:t> contraint</a:t>
                      </a:r>
                      <a:endParaRPr lang="fr-FR" sz="2000" dirty="0"/>
                    </a:p>
                  </a:txBody>
                  <a:tcPr/>
                </a:tc>
                <a:tc>
                  <a:txBody>
                    <a:bodyPr/>
                    <a:lstStyle/>
                    <a:p>
                      <a:r>
                        <a:rPr lang="fr-FR" sz="2000" dirty="0" smtClean="0"/>
                        <a:t>Femmes victimes</a:t>
                      </a:r>
                      <a:r>
                        <a:rPr lang="fr-FR" sz="2000" baseline="0" dirty="0" smtClean="0"/>
                        <a:t> de rapports contraints</a:t>
                      </a:r>
                      <a:endParaRPr lang="fr-FR" sz="2000" dirty="0"/>
                    </a:p>
                  </a:txBody>
                  <a:tcPr/>
                </a:tc>
              </a:tr>
              <a:tr h="429245">
                <a:tc>
                  <a:txBody>
                    <a:bodyPr/>
                    <a:lstStyle/>
                    <a:p>
                      <a:r>
                        <a:rPr lang="fr-FR" sz="2000" dirty="0" smtClean="0"/>
                        <a:t>Un</a:t>
                      </a:r>
                      <a:r>
                        <a:rPr lang="fr-FR" sz="2000" baseline="0" dirty="0" smtClean="0"/>
                        <a:t> ex-conjoint</a:t>
                      </a:r>
                    </a:p>
                  </a:txBody>
                  <a:tcPr/>
                </a:tc>
                <a:tc>
                  <a:txBody>
                    <a:bodyPr/>
                    <a:lstStyle/>
                    <a:p>
                      <a:r>
                        <a:rPr lang="fr-FR" sz="2000" dirty="0" smtClean="0"/>
                        <a:t>21 %</a:t>
                      </a:r>
                      <a:endParaRPr lang="fr-FR" sz="2000" dirty="0"/>
                    </a:p>
                  </a:txBody>
                  <a:tcPr/>
                </a:tc>
              </a:tr>
              <a:tr h="435206">
                <a:tc>
                  <a:txBody>
                    <a:bodyPr/>
                    <a:lstStyle/>
                    <a:p>
                      <a:r>
                        <a:rPr lang="fr-FR" sz="2000" dirty="0" smtClean="0"/>
                        <a:t>Un conjoint</a:t>
                      </a:r>
                      <a:endParaRPr lang="fr-FR" sz="2000" dirty="0"/>
                    </a:p>
                  </a:txBody>
                  <a:tcPr/>
                </a:tc>
                <a:tc>
                  <a:txBody>
                    <a:bodyPr/>
                    <a:lstStyle/>
                    <a:p>
                      <a:r>
                        <a:rPr lang="fr-FR" sz="2000" dirty="0" smtClean="0"/>
                        <a:t>15 %</a:t>
                      </a:r>
                      <a:endParaRPr lang="fr-FR" sz="2000" dirty="0"/>
                    </a:p>
                  </a:txBody>
                  <a:tcPr/>
                </a:tc>
              </a:tr>
              <a:tr h="435206">
                <a:tc>
                  <a:txBody>
                    <a:bodyPr/>
                    <a:lstStyle/>
                    <a:p>
                      <a:r>
                        <a:rPr lang="fr-FR" sz="2000" dirty="0" smtClean="0"/>
                        <a:t>Un membre de la famille</a:t>
                      </a:r>
                      <a:endParaRPr lang="fr-FR" sz="2000" dirty="0"/>
                    </a:p>
                  </a:txBody>
                  <a:tcPr/>
                </a:tc>
                <a:tc>
                  <a:txBody>
                    <a:bodyPr/>
                    <a:lstStyle/>
                    <a:p>
                      <a:r>
                        <a:rPr lang="fr-FR" sz="2000" dirty="0" smtClean="0"/>
                        <a:t>15 %</a:t>
                      </a:r>
                      <a:endParaRPr lang="fr-FR" sz="2000" dirty="0"/>
                    </a:p>
                  </a:txBody>
                  <a:tcPr/>
                </a:tc>
              </a:tr>
              <a:tr h="435206">
                <a:tc>
                  <a:txBody>
                    <a:bodyPr/>
                    <a:lstStyle/>
                    <a:p>
                      <a:r>
                        <a:rPr lang="fr-FR" sz="2000" dirty="0" smtClean="0"/>
                        <a:t>Quelqu’un de connu</a:t>
                      </a:r>
                      <a:endParaRPr lang="fr-FR" sz="2000" dirty="0"/>
                    </a:p>
                  </a:txBody>
                  <a:tcPr/>
                </a:tc>
                <a:tc>
                  <a:txBody>
                    <a:bodyPr/>
                    <a:lstStyle/>
                    <a:p>
                      <a:r>
                        <a:rPr lang="fr-FR" sz="2000" dirty="0" smtClean="0"/>
                        <a:t>39 %</a:t>
                      </a:r>
                      <a:endParaRPr lang="fr-FR" sz="2000" dirty="0"/>
                    </a:p>
                  </a:txBody>
                  <a:tcPr/>
                </a:tc>
              </a:tr>
              <a:tr h="435206">
                <a:tc>
                  <a:txBody>
                    <a:bodyPr/>
                    <a:lstStyle/>
                    <a:p>
                      <a:r>
                        <a:rPr lang="fr-FR" sz="2000" dirty="0" smtClean="0"/>
                        <a:t>Un</a:t>
                      </a:r>
                      <a:r>
                        <a:rPr lang="fr-FR" sz="2000" baseline="0" dirty="0" smtClean="0"/>
                        <a:t> inconnu</a:t>
                      </a:r>
                      <a:endParaRPr lang="fr-FR" sz="2000" dirty="0"/>
                    </a:p>
                  </a:txBody>
                  <a:tcPr/>
                </a:tc>
                <a:tc>
                  <a:txBody>
                    <a:bodyPr/>
                    <a:lstStyle/>
                    <a:p>
                      <a:r>
                        <a:rPr lang="fr-FR" sz="2000" dirty="0" smtClean="0"/>
                        <a:t>9 %</a:t>
                      </a:r>
                      <a:endParaRPr lang="fr-FR" sz="2000" dirty="0"/>
                    </a:p>
                  </a:txBody>
                  <a:tcPr/>
                </a:tc>
              </a:tr>
            </a:tbl>
          </a:graphicData>
        </a:graphic>
      </p:graphicFrame>
      <p:graphicFrame>
        <p:nvGraphicFramePr>
          <p:cNvPr id="13" name="Tableau 12"/>
          <p:cNvGraphicFramePr>
            <a:graphicFrameLocks noGrp="1"/>
          </p:cNvGraphicFramePr>
          <p:nvPr/>
        </p:nvGraphicFramePr>
        <p:xfrm>
          <a:off x="5423248" y="5476240"/>
          <a:ext cx="3720752" cy="1381760"/>
        </p:xfrm>
        <a:graphic>
          <a:graphicData uri="http://schemas.openxmlformats.org/drawingml/2006/table">
            <a:tbl>
              <a:tblPr firstRow="1" bandRow="1">
                <a:tableStyleId>{69C7853C-536D-4A76-A0AE-DD22124D55A5}</a:tableStyleId>
              </a:tblPr>
              <a:tblGrid>
                <a:gridCol w="1318315"/>
                <a:gridCol w="2402437"/>
              </a:tblGrid>
              <a:tr h="527080">
                <a:tc gridSpan="2">
                  <a:txBody>
                    <a:bodyPr/>
                    <a:lstStyle/>
                    <a:p>
                      <a:r>
                        <a:rPr lang="fr-FR" dirty="0" smtClean="0"/>
                        <a:t>Avoir parlé a quelqu’un du rapport contraint </a:t>
                      </a:r>
                      <a:endParaRPr lang="fr-FR" dirty="0"/>
                    </a:p>
                  </a:txBody>
                  <a:tcPr/>
                </a:tc>
                <a:tc hMerge="1">
                  <a:txBody>
                    <a:bodyPr/>
                    <a:lstStyle/>
                    <a:p>
                      <a:endParaRPr lang="fr-FR" dirty="0"/>
                    </a:p>
                  </a:txBody>
                  <a:tcPr/>
                </a:tc>
              </a:tr>
              <a:tr h="370840">
                <a:tc>
                  <a:txBody>
                    <a:bodyPr/>
                    <a:lstStyle/>
                    <a:p>
                      <a:r>
                        <a:rPr lang="fr-FR" dirty="0" smtClean="0"/>
                        <a:t>Hommes</a:t>
                      </a:r>
                      <a:endParaRPr lang="fr-FR" dirty="0"/>
                    </a:p>
                  </a:txBody>
                  <a:tcPr/>
                </a:tc>
                <a:tc>
                  <a:txBody>
                    <a:bodyPr/>
                    <a:lstStyle/>
                    <a:p>
                      <a:r>
                        <a:rPr lang="fr-FR" dirty="0" smtClean="0"/>
                        <a:t>16 %</a:t>
                      </a:r>
                      <a:endParaRPr lang="fr-FR" dirty="0"/>
                    </a:p>
                  </a:txBody>
                  <a:tcPr/>
                </a:tc>
              </a:tr>
              <a:tr h="370840">
                <a:tc>
                  <a:txBody>
                    <a:bodyPr/>
                    <a:lstStyle/>
                    <a:p>
                      <a:r>
                        <a:rPr lang="fr-FR" dirty="0" smtClean="0"/>
                        <a:t>Femmes</a:t>
                      </a:r>
                      <a:endParaRPr lang="fr-FR" dirty="0"/>
                    </a:p>
                  </a:txBody>
                  <a:tcPr/>
                </a:tc>
                <a:tc>
                  <a:txBody>
                    <a:bodyPr/>
                    <a:lstStyle/>
                    <a:p>
                      <a:r>
                        <a:rPr lang="fr-FR" dirty="0" smtClean="0"/>
                        <a:t>53 %</a:t>
                      </a:r>
                      <a:endParaRPr lang="fr-FR" dirty="0"/>
                    </a:p>
                  </a:txBody>
                  <a:tcPr/>
                </a:tc>
              </a:tr>
            </a:tbl>
          </a:graphicData>
        </a:graphic>
      </p:graphicFrame>
      <p:sp>
        <p:nvSpPr>
          <p:cNvPr id="15" name="ZoneTexte 14"/>
          <p:cNvSpPr txBox="1"/>
          <p:nvPr/>
        </p:nvSpPr>
        <p:spPr>
          <a:xfrm>
            <a:off x="1115616" y="6550223"/>
            <a:ext cx="3960440" cy="307777"/>
          </a:xfrm>
          <a:prstGeom prst="rect">
            <a:avLst/>
          </a:prstGeom>
          <a:noFill/>
        </p:spPr>
        <p:txBody>
          <a:bodyPr wrap="square" rtlCol="0">
            <a:spAutoFit/>
          </a:bodyPr>
          <a:lstStyle/>
          <a:p>
            <a:r>
              <a:rPr lang="fr-FR" sz="1400" i="1" dirty="0" smtClean="0"/>
              <a:t>Source : ORS IDF, </a:t>
            </a:r>
            <a:r>
              <a:rPr lang="fr-FR" sz="1400" i="1" dirty="0" err="1" smtClean="0"/>
              <a:t>Inpes</a:t>
            </a:r>
            <a:r>
              <a:rPr lang="fr-FR" sz="1400" i="1" dirty="0" smtClean="0"/>
              <a:t>, KABP 2011-12</a:t>
            </a:r>
            <a:endParaRPr lang="fr-FR" sz="1400" i="1"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0"/>
            <a:ext cx="8229600" cy="1143000"/>
          </a:xfrm>
        </p:spPr>
        <p:txBody>
          <a:bodyPr>
            <a:normAutofit fontScale="90000"/>
          </a:bodyPr>
          <a:lstStyle/>
          <a:p>
            <a:r>
              <a:rPr lang="fr-FR" dirty="0" smtClean="0"/>
              <a:t>Epidémiologie de la sexualité </a:t>
            </a:r>
            <a:br>
              <a:rPr lang="fr-FR" dirty="0" smtClean="0"/>
            </a:br>
            <a:r>
              <a:rPr lang="fr-FR" dirty="0" smtClean="0"/>
              <a:t> en Guadeloupe</a:t>
            </a:r>
            <a:endParaRPr lang="fr-FR" dirty="0"/>
          </a:p>
        </p:txBody>
      </p:sp>
      <p:graphicFrame>
        <p:nvGraphicFramePr>
          <p:cNvPr id="4" name="Espace réservé du contenu 3"/>
          <p:cNvGraphicFramePr>
            <a:graphicFrameLocks noGrp="1"/>
          </p:cNvGraphicFramePr>
          <p:nvPr>
            <p:ph idx="1"/>
          </p:nvPr>
        </p:nvGraphicFramePr>
        <p:xfrm>
          <a:off x="457200" y="1556792"/>
          <a:ext cx="86868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5" name="Image 4" descr="bandeau-orsag.jpg"/>
          <p:cNvPicPr>
            <a:picLocks noChangeAspect="1"/>
          </p:cNvPicPr>
          <p:nvPr/>
        </p:nvPicPr>
        <p:blipFill>
          <a:blip r:embed="rId8" cstate="print"/>
          <a:stretch>
            <a:fillRect/>
          </a:stretch>
        </p:blipFill>
        <p:spPr>
          <a:xfrm>
            <a:off x="0" y="0"/>
            <a:ext cx="1330459" cy="6858000"/>
          </a:xfrm>
          <a:prstGeom prst="rect">
            <a:avLst/>
          </a:prstGeom>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0"/>
            <a:ext cx="8229600" cy="1143000"/>
          </a:xfrm>
        </p:spPr>
        <p:txBody>
          <a:bodyPr>
            <a:noAutofit/>
          </a:bodyPr>
          <a:lstStyle/>
          <a:p>
            <a:r>
              <a:rPr lang="fr-FR" sz="3600" dirty="0" smtClean="0"/>
              <a:t>Grossesses non prévues </a:t>
            </a:r>
            <a:br>
              <a:rPr lang="fr-FR" sz="3600" dirty="0" smtClean="0"/>
            </a:br>
            <a:r>
              <a:rPr lang="fr-FR" sz="3600" dirty="0" smtClean="0"/>
              <a:t>au cours des 5 dernières années</a:t>
            </a:r>
            <a:endParaRPr lang="fr-FR" sz="3600" dirty="0"/>
          </a:p>
        </p:txBody>
      </p:sp>
      <p:pic>
        <p:nvPicPr>
          <p:cNvPr id="4" name="Image 3" descr="bandeau-orsag.jpg"/>
          <p:cNvPicPr>
            <a:picLocks noChangeAspect="1"/>
          </p:cNvPicPr>
          <p:nvPr/>
        </p:nvPicPr>
        <p:blipFill>
          <a:blip r:embed="rId2" cstate="print"/>
          <a:stretch>
            <a:fillRect/>
          </a:stretch>
        </p:blipFill>
        <p:spPr>
          <a:xfrm>
            <a:off x="0" y="0"/>
            <a:ext cx="1330459" cy="6858000"/>
          </a:xfrm>
          <a:prstGeom prst="rect">
            <a:avLst/>
          </a:prstGeom>
        </p:spPr>
      </p:pic>
      <p:graphicFrame>
        <p:nvGraphicFramePr>
          <p:cNvPr id="7" name="Tableau 6"/>
          <p:cNvGraphicFramePr>
            <a:graphicFrameLocks noGrp="1"/>
          </p:cNvGraphicFramePr>
          <p:nvPr/>
        </p:nvGraphicFramePr>
        <p:xfrm>
          <a:off x="1691680" y="1772816"/>
          <a:ext cx="6624736" cy="3108960"/>
        </p:xfrm>
        <a:graphic>
          <a:graphicData uri="http://schemas.openxmlformats.org/drawingml/2006/table">
            <a:tbl>
              <a:tblPr firstRow="1" bandRow="1">
                <a:tableStyleId>{F5AB1C69-6EDB-4FF4-983F-18BD219EF322}</a:tableStyleId>
              </a:tblPr>
              <a:tblGrid>
                <a:gridCol w="2683435"/>
                <a:gridCol w="1914911"/>
                <a:gridCol w="2026390"/>
              </a:tblGrid>
              <a:tr h="370840">
                <a:tc>
                  <a:txBody>
                    <a:bodyPr/>
                    <a:lstStyle/>
                    <a:p>
                      <a:endParaRPr lang="fr-FR" sz="2400" dirty="0"/>
                    </a:p>
                  </a:txBody>
                  <a:tcPr/>
                </a:tc>
                <a:tc>
                  <a:txBody>
                    <a:bodyPr/>
                    <a:lstStyle/>
                    <a:p>
                      <a:r>
                        <a:rPr lang="fr-FR" sz="2400" dirty="0" smtClean="0"/>
                        <a:t>Femmes Guadeloupe</a:t>
                      </a:r>
                      <a:endParaRPr lang="fr-FR" sz="2400" dirty="0"/>
                    </a:p>
                  </a:txBody>
                  <a:tcPr/>
                </a:tc>
                <a:tc>
                  <a:txBody>
                    <a:bodyPr/>
                    <a:lstStyle/>
                    <a:p>
                      <a:r>
                        <a:rPr lang="fr-FR" sz="2400" dirty="0" smtClean="0"/>
                        <a:t>Femmes </a:t>
                      </a:r>
                    </a:p>
                    <a:p>
                      <a:r>
                        <a:rPr lang="fr-FR" sz="2400" dirty="0" smtClean="0"/>
                        <a:t>France</a:t>
                      </a:r>
                      <a:endParaRPr lang="fr-FR" sz="2400" dirty="0"/>
                    </a:p>
                  </a:txBody>
                  <a:tcPr/>
                </a:tc>
              </a:tr>
              <a:tr h="370840">
                <a:tc>
                  <a:txBody>
                    <a:bodyPr/>
                    <a:lstStyle/>
                    <a:p>
                      <a:r>
                        <a:rPr lang="fr-FR" sz="2400" dirty="0" smtClean="0"/>
                        <a:t>18-24</a:t>
                      </a:r>
                      <a:r>
                        <a:rPr lang="fr-FR" sz="2400" baseline="0" dirty="0" smtClean="0"/>
                        <a:t> ans</a:t>
                      </a:r>
                      <a:endParaRPr lang="fr-FR" sz="2400" dirty="0"/>
                    </a:p>
                  </a:txBody>
                  <a:tcPr/>
                </a:tc>
                <a:tc>
                  <a:txBody>
                    <a:bodyPr/>
                    <a:lstStyle/>
                    <a:p>
                      <a:r>
                        <a:rPr lang="fr-FR" sz="2400" dirty="0" smtClean="0"/>
                        <a:t>21</a:t>
                      </a:r>
                      <a:r>
                        <a:rPr lang="fr-FR" sz="2400" baseline="0" dirty="0" smtClean="0"/>
                        <a:t> </a:t>
                      </a:r>
                      <a:r>
                        <a:rPr lang="fr-FR" sz="2400" dirty="0" smtClean="0"/>
                        <a:t>%</a:t>
                      </a:r>
                      <a:endParaRPr lang="fr-FR" sz="2400" dirty="0"/>
                    </a:p>
                  </a:txBody>
                  <a:tcPr/>
                </a:tc>
                <a:tc>
                  <a:txBody>
                    <a:bodyPr/>
                    <a:lstStyle/>
                    <a:p>
                      <a:r>
                        <a:rPr lang="fr-FR" sz="2400" dirty="0" smtClean="0"/>
                        <a:t>11 %</a:t>
                      </a:r>
                      <a:endParaRPr lang="fr-FR" sz="2400" dirty="0"/>
                    </a:p>
                  </a:txBody>
                  <a:tcPr/>
                </a:tc>
              </a:tr>
              <a:tr h="370840">
                <a:tc>
                  <a:txBody>
                    <a:bodyPr/>
                    <a:lstStyle/>
                    <a:p>
                      <a:r>
                        <a:rPr lang="fr-FR" sz="2400" dirty="0" smtClean="0"/>
                        <a:t>25-34</a:t>
                      </a:r>
                      <a:r>
                        <a:rPr lang="fr-FR" sz="2400" baseline="0" dirty="0" smtClean="0"/>
                        <a:t> ans</a:t>
                      </a:r>
                      <a:endParaRPr lang="fr-FR" sz="2400" dirty="0"/>
                    </a:p>
                  </a:txBody>
                  <a:tcPr/>
                </a:tc>
                <a:tc>
                  <a:txBody>
                    <a:bodyPr/>
                    <a:lstStyle/>
                    <a:p>
                      <a:r>
                        <a:rPr lang="fr-FR" sz="2400" dirty="0" smtClean="0"/>
                        <a:t>27</a:t>
                      </a:r>
                      <a:r>
                        <a:rPr lang="fr-FR" sz="2400" baseline="0" dirty="0" smtClean="0"/>
                        <a:t> </a:t>
                      </a:r>
                      <a:r>
                        <a:rPr lang="fr-FR" sz="2400" dirty="0" smtClean="0"/>
                        <a:t>%</a:t>
                      </a:r>
                      <a:endParaRPr lang="fr-FR" sz="2400" dirty="0"/>
                    </a:p>
                  </a:txBody>
                  <a:tcPr/>
                </a:tc>
                <a:tc>
                  <a:txBody>
                    <a:bodyPr/>
                    <a:lstStyle/>
                    <a:p>
                      <a:r>
                        <a:rPr lang="fr-FR" sz="2400" dirty="0" smtClean="0"/>
                        <a:t>9 %</a:t>
                      </a:r>
                      <a:endParaRPr lang="fr-FR" sz="2400" dirty="0"/>
                    </a:p>
                  </a:txBody>
                  <a:tcPr/>
                </a:tc>
              </a:tr>
              <a:tr h="255632">
                <a:tc>
                  <a:txBody>
                    <a:bodyPr/>
                    <a:lstStyle/>
                    <a:p>
                      <a:r>
                        <a:rPr lang="fr-FR" sz="2400" dirty="0" smtClean="0"/>
                        <a:t>35-44</a:t>
                      </a:r>
                      <a:r>
                        <a:rPr lang="fr-FR" sz="2400" baseline="0" dirty="0" smtClean="0"/>
                        <a:t> ans</a:t>
                      </a:r>
                      <a:endParaRPr lang="fr-FR" sz="2400" dirty="0"/>
                    </a:p>
                  </a:txBody>
                  <a:tcPr/>
                </a:tc>
                <a:tc>
                  <a:txBody>
                    <a:bodyPr/>
                    <a:lstStyle/>
                    <a:p>
                      <a:r>
                        <a:rPr lang="fr-FR" sz="2400" dirty="0" smtClean="0"/>
                        <a:t>13%</a:t>
                      </a:r>
                      <a:endParaRPr lang="fr-FR" sz="2400" dirty="0"/>
                    </a:p>
                  </a:txBody>
                  <a:tcPr/>
                </a:tc>
                <a:tc>
                  <a:txBody>
                    <a:bodyPr/>
                    <a:lstStyle/>
                    <a:p>
                      <a:r>
                        <a:rPr lang="fr-FR" sz="2400" dirty="0" smtClean="0"/>
                        <a:t>5 %</a:t>
                      </a:r>
                      <a:endParaRPr lang="fr-FR" sz="2400" dirty="0"/>
                    </a:p>
                  </a:txBody>
                  <a:tcPr/>
                </a:tc>
              </a:tr>
              <a:tr h="255632">
                <a:tc>
                  <a:txBody>
                    <a:bodyPr/>
                    <a:lstStyle/>
                    <a:p>
                      <a:r>
                        <a:rPr lang="fr-FR" sz="2400" dirty="0" smtClean="0"/>
                        <a:t>45-54</a:t>
                      </a:r>
                      <a:r>
                        <a:rPr lang="fr-FR" sz="2400" baseline="0" dirty="0" smtClean="0"/>
                        <a:t> ans</a:t>
                      </a:r>
                      <a:endParaRPr lang="fr-FR" sz="2400" dirty="0"/>
                    </a:p>
                  </a:txBody>
                  <a:tcPr/>
                </a:tc>
                <a:tc>
                  <a:txBody>
                    <a:bodyPr/>
                    <a:lstStyle/>
                    <a:p>
                      <a:r>
                        <a:rPr lang="fr-FR" sz="2400" dirty="0" smtClean="0"/>
                        <a:t>1 %</a:t>
                      </a:r>
                      <a:endParaRPr lang="fr-FR" sz="2400" dirty="0"/>
                    </a:p>
                  </a:txBody>
                  <a:tcPr/>
                </a:tc>
                <a:tc>
                  <a:txBody>
                    <a:bodyPr/>
                    <a:lstStyle/>
                    <a:p>
                      <a:r>
                        <a:rPr lang="fr-FR" sz="2400" dirty="0" smtClean="0"/>
                        <a:t>1 %</a:t>
                      </a:r>
                      <a:endParaRPr lang="fr-FR" sz="2400" dirty="0"/>
                    </a:p>
                  </a:txBody>
                  <a:tcPr/>
                </a:tc>
              </a:tr>
              <a:tr h="255632">
                <a:tc>
                  <a:txBody>
                    <a:bodyPr/>
                    <a:lstStyle/>
                    <a:p>
                      <a:r>
                        <a:rPr lang="fr-FR" sz="2400" dirty="0" smtClean="0"/>
                        <a:t>Ensemble</a:t>
                      </a:r>
                      <a:endParaRPr lang="fr-FR" sz="2400" dirty="0"/>
                    </a:p>
                  </a:txBody>
                  <a:tcPr/>
                </a:tc>
                <a:tc>
                  <a:txBody>
                    <a:bodyPr/>
                    <a:lstStyle/>
                    <a:p>
                      <a:r>
                        <a:rPr lang="fr-FR" sz="2400" dirty="0" smtClean="0"/>
                        <a:t>14</a:t>
                      </a:r>
                      <a:r>
                        <a:rPr lang="fr-FR" sz="2400" baseline="0" dirty="0" smtClean="0"/>
                        <a:t> %</a:t>
                      </a:r>
                      <a:endParaRPr lang="fr-FR" sz="2400" dirty="0"/>
                    </a:p>
                  </a:txBody>
                  <a:tcPr/>
                </a:tc>
                <a:tc>
                  <a:txBody>
                    <a:bodyPr/>
                    <a:lstStyle/>
                    <a:p>
                      <a:r>
                        <a:rPr lang="fr-FR" sz="2400" dirty="0" smtClean="0"/>
                        <a:t>6 %</a:t>
                      </a:r>
                      <a:endParaRPr lang="fr-FR" sz="2400" dirty="0"/>
                    </a:p>
                  </a:txBody>
                  <a:tcPr/>
                </a:tc>
              </a:tr>
            </a:tbl>
          </a:graphicData>
        </a:graphic>
      </p:graphicFrame>
      <p:sp>
        <p:nvSpPr>
          <p:cNvPr id="9" name="ZoneTexte 8"/>
          <p:cNvSpPr txBox="1"/>
          <p:nvPr/>
        </p:nvSpPr>
        <p:spPr>
          <a:xfrm>
            <a:off x="6084168" y="6550223"/>
            <a:ext cx="3960440" cy="307777"/>
          </a:xfrm>
          <a:prstGeom prst="rect">
            <a:avLst/>
          </a:prstGeom>
          <a:noFill/>
        </p:spPr>
        <p:txBody>
          <a:bodyPr wrap="square" rtlCol="0">
            <a:spAutoFit/>
          </a:bodyPr>
          <a:lstStyle/>
          <a:p>
            <a:r>
              <a:rPr lang="fr-FR" sz="1400" i="1" dirty="0" smtClean="0"/>
              <a:t>Source : ORS IDF, </a:t>
            </a:r>
            <a:r>
              <a:rPr lang="fr-FR" sz="1400" i="1" dirty="0" err="1" smtClean="0"/>
              <a:t>Inpes</a:t>
            </a:r>
            <a:r>
              <a:rPr lang="fr-FR" sz="1400" i="1" dirty="0" smtClean="0"/>
              <a:t>, KABP 2011-12</a:t>
            </a:r>
            <a:endParaRPr lang="fr-FR" sz="1400" i="1"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0"/>
            <a:ext cx="8229600" cy="1143000"/>
          </a:xfrm>
        </p:spPr>
        <p:txBody>
          <a:bodyPr>
            <a:noAutofit/>
          </a:bodyPr>
          <a:lstStyle/>
          <a:p>
            <a:r>
              <a:rPr lang="fr-FR" sz="3600" dirty="0" smtClean="0"/>
              <a:t>Connaissances sur la contraception et pratiques contraceptives</a:t>
            </a:r>
            <a:endParaRPr lang="fr-FR" sz="3600" dirty="0"/>
          </a:p>
        </p:txBody>
      </p:sp>
      <p:pic>
        <p:nvPicPr>
          <p:cNvPr id="4" name="Image 3" descr="bandeau-orsag.jpg"/>
          <p:cNvPicPr>
            <a:picLocks noChangeAspect="1"/>
          </p:cNvPicPr>
          <p:nvPr/>
        </p:nvPicPr>
        <p:blipFill>
          <a:blip r:embed="rId2" cstate="print"/>
          <a:stretch>
            <a:fillRect/>
          </a:stretch>
        </p:blipFill>
        <p:spPr>
          <a:xfrm>
            <a:off x="0" y="0"/>
            <a:ext cx="1330459" cy="6858000"/>
          </a:xfrm>
          <a:prstGeom prst="rect">
            <a:avLst/>
          </a:prstGeom>
        </p:spPr>
      </p:pic>
      <p:sp>
        <p:nvSpPr>
          <p:cNvPr id="8" name="Espace réservé du contenu 7"/>
          <p:cNvSpPr>
            <a:spLocks noGrp="1"/>
          </p:cNvSpPr>
          <p:nvPr>
            <p:ph idx="1"/>
          </p:nvPr>
        </p:nvSpPr>
        <p:spPr>
          <a:xfrm>
            <a:off x="914400" y="1412776"/>
            <a:ext cx="8229600" cy="4896544"/>
          </a:xfrm>
        </p:spPr>
        <p:txBody>
          <a:bodyPr>
            <a:normAutofit/>
          </a:bodyPr>
          <a:lstStyle/>
          <a:p>
            <a:r>
              <a:rPr lang="fr-FR" dirty="0" smtClean="0"/>
              <a:t>Recours important aux méthodes non médicalisées (préservatif, méthodes locales ou naturelles)</a:t>
            </a:r>
          </a:p>
          <a:p>
            <a:pPr lvl="1"/>
            <a:r>
              <a:rPr lang="fr-FR" dirty="0" smtClean="0"/>
              <a:t>Opinions négatives sur la pilule (contrainte, risque de stérilité) ou le stérilet (naissance sous stérilet)</a:t>
            </a:r>
          </a:p>
          <a:p>
            <a:r>
              <a:rPr lang="fr-FR" dirty="0" smtClean="0"/>
              <a:t>Recours à la contraception d’urgence (10 % au cours de 12 derniers mois/ 3 % France) mais méconnaissance des délais</a:t>
            </a:r>
          </a:p>
          <a:p>
            <a:endParaRPr lang="fr-FR" dirty="0" smtClean="0"/>
          </a:p>
          <a:p>
            <a:pPr lvl="1"/>
            <a:endParaRPr lang="fr-FR" dirty="0"/>
          </a:p>
        </p:txBody>
      </p:sp>
      <p:sp>
        <p:nvSpPr>
          <p:cNvPr id="5" name="ZoneTexte 4"/>
          <p:cNvSpPr txBox="1"/>
          <p:nvPr/>
        </p:nvSpPr>
        <p:spPr>
          <a:xfrm>
            <a:off x="6084168" y="6550223"/>
            <a:ext cx="3960440" cy="307777"/>
          </a:xfrm>
          <a:prstGeom prst="rect">
            <a:avLst/>
          </a:prstGeom>
          <a:noFill/>
        </p:spPr>
        <p:txBody>
          <a:bodyPr wrap="square" rtlCol="0">
            <a:spAutoFit/>
          </a:bodyPr>
          <a:lstStyle/>
          <a:p>
            <a:r>
              <a:rPr lang="fr-FR" sz="1400" i="1" dirty="0" smtClean="0"/>
              <a:t>Source : ORS IDF, </a:t>
            </a:r>
            <a:r>
              <a:rPr lang="fr-FR" sz="1400" i="1" dirty="0" err="1" smtClean="0"/>
              <a:t>Inpes</a:t>
            </a:r>
            <a:r>
              <a:rPr lang="fr-FR" sz="1400" i="1" dirty="0" smtClean="0"/>
              <a:t>, KABP 2011-12</a:t>
            </a:r>
            <a:endParaRPr lang="fr-FR" sz="1400" i="1"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0"/>
            <a:ext cx="8229600" cy="1143000"/>
          </a:xfrm>
        </p:spPr>
        <p:txBody>
          <a:bodyPr>
            <a:noAutofit/>
          </a:bodyPr>
          <a:lstStyle/>
          <a:p>
            <a:r>
              <a:rPr lang="fr-FR" sz="3600" dirty="0" smtClean="0"/>
              <a:t>Grossesses non prévues, IVG</a:t>
            </a:r>
            <a:endParaRPr lang="fr-FR" sz="3600" dirty="0"/>
          </a:p>
        </p:txBody>
      </p:sp>
      <p:pic>
        <p:nvPicPr>
          <p:cNvPr id="4" name="Image 3" descr="bandeau-orsag.jpg"/>
          <p:cNvPicPr>
            <a:picLocks noChangeAspect="1"/>
          </p:cNvPicPr>
          <p:nvPr/>
        </p:nvPicPr>
        <p:blipFill>
          <a:blip r:embed="rId2" cstate="print"/>
          <a:stretch>
            <a:fillRect/>
          </a:stretch>
        </p:blipFill>
        <p:spPr>
          <a:xfrm>
            <a:off x="0" y="0"/>
            <a:ext cx="1330459" cy="6858000"/>
          </a:xfrm>
          <a:prstGeom prst="rect">
            <a:avLst/>
          </a:prstGeom>
        </p:spPr>
      </p:pic>
      <p:sp>
        <p:nvSpPr>
          <p:cNvPr id="8" name="Espace réservé du contenu 7"/>
          <p:cNvSpPr>
            <a:spLocks noGrp="1"/>
          </p:cNvSpPr>
          <p:nvPr>
            <p:ph idx="1"/>
          </p:nvPr>
        </p:nvSpPr>
        <p:spPr>
          <a:xfrm>
            <a:off x="914400" y="1052736"/>
            <a:ext cx="8229600" cy="5544616"/>
          </a:xfrm>
        </p:spPr>
        <p:txBody>
          <a:bodyPr>
            <a:normAutofit fontScale="92500" lnSpcReduction="10000"/>
          </a:bodyPr>
          <a:lstStyle/>
          <a:p>
            <a:r>
              <a:rPr lang="fr-FR" dirty="0" smtClean="0"/>
              <a:t>IVG :33 % des femmes âgées de 18 à 69 ans en Guadeloupe</a:t>
            </a:r>
          </a:p>
          <a:p>
            <a:r>
              <a:rPr lang="fr-FR" dirty="0" smtClean="0"/>
              <a:t>Variabilité en fonction du </a:t>
            </a:r>
          </a:p>
          <a:p>
            <a:pPr lvl="1"/>
            <a:r>
              <a:rPr lang="fr-FR" b="1" dirty="0" smtClean="0"/>
              <a:t>nombre de partenaires au cours de la vie</a:t>
            </a:r>
          </a:p>
          <a:p>
            <a:pPr lvl="2"/>
            <a:r>
              <a:rPr lang="fr-FR" dirty="0" smtClean="0"/>
              <a:t>1 partenaire sexuel : 13  % DFA</a:t>
            </a:r>
          </a:p>
          <a:p>
            <a:pPr lvl="2"/>
            <a:r>
              <a:rPr lang="fr-FR" dirty="0" smtClean="0"/>
              <a:t>Au moins 4 partenaires : 45 % DFA</a:t>
            </a:r>
          </a:p>
          <a:p>
            <a:pPr lvl="1"/>
            <a:r>
              <a:rPr lang="fr-FR" b="1" dirty="0"/>
              <a:t>du recours à la </a:t>
            </a:r>
            <a:r>
              <a:rPr lang="fr-FR" b="1" dirty="0" smtClean="0"/>
              <a:t>contraception d’urgence </a:t>
            </a:r>
          </a:p>
          <a:p>
            <a:pPr lvl="2"/>
            <a:r>
              <a:rPr lang="fr-FR" dirty="0" smtClean="0"/>
              <a:t>36 % d’IVG parmi les femmes ayant eu recours à la CU</a:t>
            </a:r>
          </a:p>
          <a:p>
            <a:pPr lvl="2"/>
            <a:r>
              <a:rPr lang="fr-FR" dirty="0" smtClean="0"/>
              <a:t>28 % d’IVG parmi les femmes n’ayant pas eu recours à la CU</a:t>
            </a:r>
          </a:p>
          <a:p>
            <a:pPr lvl="1"/>
            <a:r>
              <a:rPr lang="fr-FR" b="1" dirty="0" smtClean="0"/>
              <a:t>des violences sexuelles subies</a:t>
            </a:r>
          </a:p>
          <a:p>
            <a:pPr lvl="2"/>
            <a:r>
              <a:rPr lang="fr-FR" dirty="0" smtClean="0"/>
              <a:t>44 %  d’IVG parmi les femmes ayant subi des violences sexuelles</a:t>
            </a:r>
          </a:p>
          <a:p>
            <a:pPr lvl="2"/>
            <a:r>
              <a:rPr lang="fr-FR" dirty="0" smtClean="0"/>
              <a:t> 26 % d’IVG parmi les femmes n’ayant subi des violences sexuelles</a:t>
            </a:r>
          </a:p>
          <a:p>
            <a:endParaRPr lang="fr-FR" dirty="0" smtClean="0"/>
          </a:p>
          <a:p>
            <a:pPr lvl="1"/>
            <a:endParaRPr lang="fr-FR" dirty="0"/>
          </a:p>
        </p:txBody>
      </p:sp>
      <p:sp>
        <p:nvSpPr>
          <p:cNvPr id="5" name="ZoneTexte 4"/>
          <p:cNvSpPr txBox="1"/>
          <p:nvPr/>
        </p:nvSpPr>
        <p:spPr>
          <a:xfrm>
            <a:off x="6084168" y="6550223"/>
            <a:ext cx="3960440" cy="307777"/>
          </a:xfrm>
          <a:prstGeom prst="rect">
            <a:avLst/>
          </a:prstGeom>
          <a:noFill/>
        </p:spPr>
        <p:txBody>
          <a:bodyPr wrap="square" rtlCol="0">
            <a:spAutoFit/>
          </a:bodyPr>
          <a:lstStyle/>
          <a:p>
            <a:r>
              <a:rPr lang="fr-FR" sz="1400" i="1" dirty="0" smtClean="0"/>
              <a:t>Source : ORS IDF, </a:t>
            </a:r>
            <a:r>
              <a:rPr lang="fr-FR" sz="1400" i="1" dirty="0" err="1" smtClean="0"/>
              <a:t>Inpes</a:t>
            </a:r>
            <a:r>
              <a:rPr lang="fr-FR" sz="1400" i="1" dirty="0" smtClean="0"/>
              <a:t>, KABP 2011-12</a:t>
            </a:r>
            <a:endParaRPr lang="fr-FR" sz="1400" i="1"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0"/>
            <a:ext cx="8229600" cy="1143000"/>
          </a:xfrm>
        </p:spPr>
        <p:txBody>
          <a:bodyPr>
            <a:noAutofit/>
          </a:bodyPr>
          <a:lstStyle/>
          <a:p>
            <a:r>
              <a:rPr lang="fr-FR" sz="3600" dirty="0" smtClean="0"/>
              <a:t>Contraception lors du dernier rapport sexuel </a:t>
            </a:r>
            <a:endParaRPr lang="fr-FR" sz="3600" dirty="0"/>
          </a:p>
        </p:txBody>
      </p:sp>
      <p:pic>
        <p:nvPicPr>
          <p:cNvPr id="4" name="Image 3" descr="bandeau-orsag.jpg"/>
          <p:cNvPicPr>
            <a:picLocks noChangeAspect="1"/>
          </p:cNvPicPr>
          <p:nvPr/>
        </p:nvPicPr>
        <p:blipFill>
          <a:blip r:embed="rId2" cstate="print"/>
          <a:stretch>
            <a:fillRect/>
          </a:stretch>
        </p:blipFill>
        <p:spPr>
          <a:xfrm>
            <a:off x="0" y="0"/>
            <a:ext cx="1330459" cy="6858000"/>
          </a:xfrm>
          <a:prstGeom prst="rect">
            <a:avLst/>
          </a:prstGeom>
        </p:spPr>
      </p:pic>
      <p:graphicFrame>
        <p:nvGraphicFramePr>
          <p:cNvPr id="6" name="Espace réservé du contenu 5"/>
          <p:cNvGraphicFramePr>
            <a:graphicFrameLocks noGrp="1"/>
          </p:cNvGraphicFramePr>
          <p:nvPr>
            <p:ph idx="1"/>
          </p:nvPr>
        </p:nvGraphicFramePr>
        <p:xfrm>
          <a:off x="1187624" y="1124744"/>
          <a:ext cx="6779096" cy="1280160"/>
        </p:xfrm>
        <a:graphic>
          <a:graphicData uri="http://schemas.openxmlformats.org/drawingml/2006/table">
            <a:tbl>
              <a:tblPr firstRow="1" bandRow="1">
                <a:tableStyleId>{93296810-A885-4BE3-A3E7-6D5BEEA58F35}</a:tableStyleId>
              </a:tblPr>
              <a:tblGrid>
                <a:gridCol w="6779096"/>
              </a:tblGrid>
              <a:tr h="0">
                <a:tc>
                  <a:txBody>
                    <a:bodyPr/>
                    <a:lstStyle/>
                    <a:p>
                      <a:r>
                        <a:rPr lang="fr-FR" sz="2400" dirty="0" smtClean="0"/>
                        <a:t>Utilisation</a:t>
                      </a:r>
                      <a:r>
                        <a:rPr lang="fr-FR" sz="2400" baseline="0" dirty="0" smtClean="0"/>
                        <a:t> d’un moyen pour éviter une grossesse</a:t>
                      </a:r>
                      <a:endParaRPr lang="fr-FR" sz="2400" dirty="0"/>
                    </a:p>
                  </a:txBody>
                  <a:tcPr/>
                </a:tc>
              </a:tr>
              <a:tr h="370840">
                <a:tc>
                  <a:txBody>
                    <a:bodyPr/>
                    <a:lstStyle/>
                    <a:p>
                      <a:r>
                        <a:rPr lang="fr-FR" sz="2400" dirty="0" smtClean="0"/>
                        <a:t>69 % des femmes</a:t>
                      </a:r>
                    </a:p>
                    <a:p>
                      <a:r>
                        <a:rPr lang="fr-FR" sz="2400" dirty="0" smtClean="0"/>
                        <a:t>75 % des hommes</a:t>
                      </a:r>
                      <a:endParaRPr lang="fr-FR" sz="2400" dirty="0"/>
                    </a:p>
                  </a:txBody>
                  <a:tcPr/>
                </a:tc>
              </a:tr>
            </a:tbl>
          </a:graphicData>
        </a:graphic>
      </p:graphicFrame>
      <p:graphicFrame>
        <p:nvGraphicFramePr>
          <p:cNvPr id="7" name="Tableau 6"/>
          <p:cNvGraphicFramePr>
            <a:graphicFrameLocks noGrp="1"/>
          </p:cNvGraphicFramePr>
          <p:nvPr/>
        </p:nvGraphicFramePr>
        <p:xfrm>
          <a:off x="1187624" y="2636912"/>
          <a:ext cx="6120680" cy="3383280"/>
        </p:xfrm>
        <a:graphic>
          <a:graphicData uri="http://schemas.openxmlformats.org/drawingml/2006/table">
            <a:tbl>
              <a:tblPr firstRow="1" bandRow="1">
                <a:tableStyleId>{F5AB1C69-6EDB-4FF4-983F-18BD219EF322}</a:tableStyleId>
              </a:tblPr>
              <a:tblGrid>
                <a:gridCol w="2479261"/>
                <a:gridCol w="1769211"/>
                <a:gridCol w="1872208"/>
              </a:tblGrid>
              <a:tr h="370840">
                <a:tc>
                  <a:txBody>
                    <a:bodyPr/>
                    <a:lstStyle/>
                    <a:p>
                      <a:endParaRPr lang="fr-FR" sz="2400" dirty="0"/>
                    </a:p>
                  </a:txBody>
                  <a:tcPr/>
                </a:tc>
                <a:tc>
                  <a:txBody>
                    <a:bodyPr/>
                    <a:lstStyle/>
                    <a:p>
                      <a:r>
                        <a:rPr lang="fr-FR" sz="2400" dirty="0" smtClean="0"/>
                        <a:t>Femmes DFA</a:t>
                      </a:r>
                      <a:endParaRPr lang="fr-FR" sz="2400" dirty="0"/>
                    </a:p>
                  </a:txBody>
                  <a:tcPr/>
                </a:tc>
                <a:tc>
                  <a:txBody>
                    <a:bodyPr/>
                    <a:lstStyle/>
                    <a:p>
                      <a:r>
                        <a:rPr lang="fr-FR" sz="2400" dirty="0" smtClean="0"/>
                        <a:t>Hommes DFA</a:t>
                      </a:r>
                      <a:endParaRPr lang="fr-FR" sz="2400" dirty="0"/>
                    </a:p>
                  </a:txBody>
                  <a:tcPr/>
                </a:tc>
              </a:tr>
              <a:tr h="370840">
                <a:tc>
                  <a:txBody>
                    <a:bodyPr/>
                    <a:lstStyle/>
                    <a:p>
                      <a:r>
                        <a:rPr lang="fr-FR" sz="2400" dirty="0" smtClean="0"/>
                        <a:t>Pilule</a:t>
                      </a:r>
                      <a:endParaRPr lang="fr-FR" sz="2400" dirty="0"/>
                    </a:p>
                  </a:txBody>
                  <a:tcPr/>
                </a:tc>
                <a:tc>
                  <a:txBody>
                    <a:bodyPr/>
                    <a:lstStyle/>
                    <a:p>
                      <a:r>
                        <a:rPr lang="fr-FR" sz="2400" dirty="0" smtClean="0"/>
                        <a:t>38 %</a:t>
                      </a:r>
                      <a:endParaRPr lang="fr-FR" sz="2400" dirty="0"/>
                    </a:p>
                  </a:txBody>
                  <a:tcPr/>
                </a:tc>
                <a:tc>
                  <a:txBody>
                    <a:bodyPr/>
                    <a:lstStyle/>
                    <a:p>
                      <a:r>
                        <a:rPr lang="fr-FR" sz="2400" dirty="0" smtClean="0"/>
                        <a:t>31 %</a:t>
                      </a:r>
                      <a:endParaRPr lang="fr-FR" sz="2400" dirty="0"/>
                    </a:p>
                  </a:txBody>
                  <a:tcPr/>
                </a:tc>
              </a:tr>
              <a:tr h="370840">
                <a:tc>
                  <a:txBody>
                    <a:bodyPr/>
                    <a:lstStyle/>
                    <a:p>
                      <a:r>
                        <a:rPr lang="fr-FR" sz="2400" dirty="0" smtClean="0"/>
                        <a:t>Stérilet</a:t>
                      </a:r>
                      <a:endParaRPr lang="fr-FR" sz="2400" dirty="0"/>
                    </a:p>
                  </a:txBody>
                  <a:tcPr/>
                </a:tc>
                <a:tc>
                  <a:txBody>
                    <a:bodyPr/>
                    <a:lstStyle/>
                    <a:p>
                      <a:r>
                        <a:rPr lang="fr-FR" sz="2400" dirty="0" smtClean="0"/>
                        <a:t>16 %</a:t>
                      </a:r>
                      <a:endParaRPr lang="fr-FR" sz="2400" dirty="0"/>
                    </a:p>
                  </a:txBody>
                  <a:tcPr/>
                </a:tc>
                <a:tc>
                  <a:txBody>
                    <a:bodyPr/>
                    <a:lstStyle/>
                    <a:p>
                      <a:r>
                        <a:rPr lang="fr-FR" sz="2400" dirty="0" smtClean="0"/>
                        <a:t>9 %</a:t>
                      </a:r>
                      <a:endParaRPr lang="fr-FR" sz="2400" dirty="0"/>
                    </a:p>
                  </a:txBody>
                  <a:tcPr/>
                </a:tc>
              </a:tr>
              <a:tr h="255632">
                <a:tc>
                  <a:txBody>
                    <a:bodyPr/>
                    <a:lstStyle/>
                    <a:p>
                      <a:r>
                        <a:rPr lang="fr-FR" sz="2400" dirty="0" smtClean="0"/>
                        <a:t>Préservatif</a:t>
                      </a:r>
                      <a:endParaRPr lang="fr-FR" sz="2400" dirty="0"/>
                    </a:p>
                  </a:txBody>
                  <a:tcPr/>
                </a:tc>
                <a:tc>
                  <a:txBody>
                    <a:bodyPr/>
                    <a:lstStyle/>
                    <a:p>
                      <a:r>
                        <a:rPr lang="fr-FR" sz="2400" dirty="0" smtClean="0"/>
                        <a:t>25 %</a:t>
                      </a:r>
                      <a:endParaRPr lang="fr-FR" sz="2400" dirty="0"/>
                    </a:p>
                  </a:txBody>
                  <a:tcPr/>
                </a:tc>
                <a:tc>
                  <a:txBody>
                    <a:bodyPr/>
                    <a:lstStyle/>
                    <a:p>
                      <a:r>
                        <a:rPr lang="fr-FR" sz="2400" dirty="0" smtClean="0"/>
                        <a:t>45 %</a:t>
                      </a:r>
                      <a:endParaRPr lang="fr-FR" sz="2400" dirty="0"/>
                    </a:p>
                  </a:txBody>
                  <a:tcPr/>
                </a:tc>
              </a:tr>
              <a:tr h="255632">
                <a:tc>
                  <a:txBody>
                    <a:bodyPr/>
                    <a:lstStyle/>
                    <a:p>
                      <a:r>
                        <a:rPr lang="fr-FR" sz="2400" dirty="0" smtClean="0"/>
                        <a:t>Méthodes</a:t>
                      </a:r>
                      <a:r>
                        <a:rPr lang="fr-FR" sz="2400" baseline="0" dirty="0" smtClean="0"/>
                        <a:t> naturelles ou locales</a:t>
                      </a:r>
                      <a:endParaRPr lang="fr-FR" sz="2400" dirty="0"/>
                    </a:p>
                  </a:txBody>
                  <a:tcPr/>
                </a:tc>
                <a:tc>
                  <a:txBody>
                    <a:bodyPr/>
                    <a:lstStyle/>
                    <a:p>
                      <a:r>
                        <a:rPr lang="fr-FR" sz="2400" dirty="0" smtClean="0"/>
                        <a:t>15 %</a:t>
                      </a:r>
                      <a:endParaRPr lang="fr-FR" sz="2400" dirty="0"/>
                    </a:p>
                  </a:txBody>
                  <a:tcPr/>
                </a:tc>
                <a:tc>
                  <a:txBody>
                    <a:bodyPr/>
                    <a:lstStyle/>
                    <a:p>
                      <a:r>
                        <a:rPr lang="fr-FR" sz="2400" dirty="0" smtClean="0"/>
                        <a:t>15 %</a:t>
                      </a:r>
                      <a:endParaRPr lang="fr-FR" sz="2400" dirty="0"/>
                    </a:p>
                  </a:txBody>
                  <a:tcPr/>
                </a:tc>
              </a:tr>
            </a:tbl>
          </a:graphicData>
        </a:graphic>
      </p:graphicFrame>
      <p:sp>
        <p:nvSpPr>
          <p:cNvPr id="10" name="ZoneTexte 9"/>
          <p:cNvSpPr txBox="1"/>
          <p:nvPr/>
        </p:nvSpPr>
        <p:spPr>
          <a:xfrm>
            <a:off x="6084168" y="6550223"/>
            <a:ext cx="3960440" cy="307777"/>
          </a:xfrm>
          <a:prstGeom prst="rect">
            <a:avLst/>
          </a:prstGeom>
          <a:noFill/>
        </p:spPr>
        <p:txBody>
          <a:bodyPr wrap="square" rtlCol="0">
            <a:spAutoFit/>
          </a:bodyPr>
          <a:lstStyle/>
          <a:p>
            <a:r>
              <a:rPr lang="fr-FR" sz="1400" i="1" dirty="0" smtClean="0"/>
              <a:t>Source : ORS IDF, </a:t>
            </a:r>
            <a:r>
              <a:rPr lang="fr-FR" sz="1400" i="1" dirty="0" err="1" smtClean="0"/>
              <a:t>Inpes</a:t>
            </a:r>
            <a:r>
              <a:rPr lang="fr-FR" sz="1400" i="1" dirty="0" smtClean="0"/>
              <a:t>, KABP 2011-12</a:t>
            </a:r>
            <a:endParaRPr lang="fr-FR" sz="1400" i="1"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0"/>
            <a:ext cx="8229600" cy="1143000"/>
          </a:xfrm>
        </p:spPr>
        <p:txBody>
          <a:bodyPr>
            <a:noAutofit/>
          </a:bodyPr>
          <a:lstStyle/>
          <a:p>
            <a:r>
              <a:rPr lang="fr-FR" sz="3600" dirty="0" smtClean="0"/>
              <a:t>Epidémiologie de la sexualité en Guadeloupe</a:t>
            </a:r>
            <a:endParaRPr lang="fr-FR" sz="3600" dirty="0"/>
          </a:p>
        </p:txBody>
      </p:sp>
      <p:sp>
        <p:nvSpPr>
          <p:cNvPr id="3" name="Espace réservé du contenu 2"/>
          <p:cNvSpPr>
            <a:spLocks noGrp="1"/>
          </p:cNvSpPr>
          <p:nvPr>
            <p:ph idx="1"/>
          </p:nvPr>
        </p:nvSpPr>
        <p:spPr>
          <a:xfrm>
            <a:off x="1475656" y="2004864"/>
            <a:ext cx="7668344" cy="4853136"/>
          </a:xfrm>
        </p:spPr>
        <p:txBody>
          <a:bodyPr>
            <a:normAutofit fontScale="70000" lnSpcReduction="20000"/>
          </a:bodyPr>
          <a:lstStyle/>
          <a:p>
            <a:pPr marL="268288" indent="0">
              <a:buNone/>
            </a:pPr>
            <a:r>
              <a:rPr lang="fr-FR" b="1" dirty="0" smtClean="0">
                <a:solidFill>
                  <a:schemeClr val="accent3">
                    <a:lumMod val="50000"/>
                  </a:schemeClr>
                </a:solidFill>
              </a:rPr>
              <a:t>Connaissances, attitudes, croyances et comportements face au VIH/sida et à d’autres risques sexuels en 2011-2012</a:t>
            </a:r>
          </a:p>
          <a:p>
            <a:pPr marL="0" indent="0">
              <a:buNone/>
            </a:pPr>
            <a:endParaRPr lang="fr-FR" b="1" dirty="0" smtClean="0">
              <a:solidFill>
                <a:schemeClr val="accent3">
                  <a:lumMod val="50000"/>
                </a:schemeClr>
              </a:solidFill>
            </a:endParaRPr>
          </a:p>
          <a:p>
            <a:pPr>
              <a:buFont typeface="Wingdings" pitchFamily="2" charset="2"/>
              <a:buChar char="ü"/>
            </a:pPr>
            <a:r>
              <a:rPr lang="fr-FR" dirty="0" smtClean="0"/>
              <a:t>Agence nationale de recherches sur le sida et les hépatites virales, </a:t>
            </a:r>
            <a:r>
              <a:rPr lang="fr-FR" dirty="0" err="1" smtClean="0"/>
              <a:t>Inpes</a:t>
            </a:r>
            <a:r>
              <a:rPr lang="fr-FR" dirty="0" smtClean="0"/>
              <a:t>, ORS Ile-de-France</a:t>
            </a:r>
          </a:p>
          <a:p>
            <a:pPr>
              <a:buNone/>
            </a:pPr>
            <a:endParaRPr lang="fr-FR" b="1" dirty="0" smtClean="0">
              <a:solidFill>
                <a:schemeClr val="accent3">
                  <a:lumMod val="50000"/>
                </a:schemeClr>
              </a:solidFill>
            </a:endParaRPr>
          </a:p>
          <a:p>
            <a:pPr>
              <a:buNone/>
            </a:pPr>
            <a:endParaRPr lang="fr-FR" b="1" dirty="0" smtClean="0">
              <a:solidFill>
                <a:schemeClr val="accent3">
                  <a:lumMod val="50000"/>
                </a:schemeClr>
              </a:solidFill>
            </a:endParaRPr>
          </a:p>
          <a:p>
            <a:pPr>
              <a:buNone/>
            </a:pPr>
            <a:endParaRPr lang="fr-FR" dirty="0" smtClean="0"/>
          </a:p>
          <a:p>
            <a:pPr>
              <a:buFont typeface="Wingdings" pitchFamily="2" charset="2"/>
              <a:buChar char="ü"/>
            </a:pPr>
            <a:endParaRPr lang="fr-FR" dirty="0" smtClean="0"/>
          </a:p>
          <a:p>
            <a:pPr>
              <a:buNone/>
            </a:pPr>
            <a:endParaRPr lang="fr-FR" dirty="0" smtClean="0"/>
          </a:p>
          <a:p>
            <a:pPr>
              <a:buFont typeface="Wingdings" pitchFamily="2" charset="2"/>
              <a:buChar char="ü"/>
            </a:pPr>
            <a:r>
              <a:rPr lang="fr-FR" dirty="0" smtClean="0"/>
              <a:t>Objectif : </a:t>
            </a:r>
            <a:r>
              <a:rPr lang="fr-FR" b="1" dirty="0" smtClean="0"/>
              <a:t>Apporter des éléments de connaissances sur les risques sexuels en Guadeloupe, Guyane et Martinique</a:t>
            </a:r>
          </a:p>
          <a:p>
            <a:endParaRPr lang="fr-FR" dirty="0"/>
          </a:p>
        </p:txBody>
      </p:sp>
      <p:pic>
        <p:nvPicPr>
          <p:cNvPr id="4" name="Image 3" descr="bandeau-orsag.jpg"/>
          <p:cNvPicPr>
            <a:picLocks noChangeAspect="1"/>
          </p:cNvPicPr>
          <p:nvPr/>
        </p:nvPicPr>
        <p:blipFill>
          <a:blip r:embed="rId2" cstate="print"/>
          <a:stretch>
            <a:fillRect/>
          </a:stretch>
        </p:blipFill>
        <p:spPr>
          <a:xfrm>
            <a:off x="0" y="0"/>
            <a:ext cx="1330459" cy="6858000"/>
          </a:xfrm>
          <a:prstGeom prst="rect">
            <a:avLst/>
          </a:prstGeom>
        </p:spPr>
      </p:pic>
      <p:pic>
        <p:nvPicPr>
          <p:cNvPr id="5" name="Image 4"/>
          <p:cNvPicPr/>
          <p:nvPr/>
        </p:nvPicPr>
        <p:blipFill>
          <a:blip r:embed="rId3" cstate="print">
            <a:extLst>
              <a:ext uri="{28A0092B-C50C-407E-A947-70E740481C1C}">
                <a14:useLocalDpi xmlns:a14="http://schemas.microsoft.com/office/drawing/2010/main" val="0"/>
              </a:ext>
            </a:extLst>
          </a:blip>
          <a:stretch>
            <a:fillRect/>
          </a:stretch>
        </p:blipFill>
        <p:spPr>
          <a:xfrm>
            <a:off x="1547664" y="3573016"/>
            <a:ext cx="1745673" cy="784688"/>
          </a:xfrm>
          <a:prstGeom prst="rect">
            <a:avLst/>
          </a:prstGeom>
        </p:spPr>
      </p:pic>
      <p:grpSp>
        <p:nvGrpSpPr>
          <p:cNvPr id="1026" name="Groupe 4"/>
          <p:cNvGrpSpPr>
            <a:grpSpLocks/>
          </p:cNvGrpSpPr>
          <p:nvPr/>
        </p:nvGrpSpPr>
        <p:grpSpPr bwMode="auto">
          <a:xfrm>
            <a:off x="3851920" y="3284984"/>
            <a:ext cx="3478212" cy="858837"/>
            <a:chOff x="0" y="0"/>
            <a:chExt cx="34803" cy="9356"/>
          </a:xfrm>
        </p:grpSpPr>
        <p:pic>
          <p:nvPicPr>
            <p:cNvPr id="7" name="Image 1"/>
            <p:cNvPicPr>
              <a:picLocks noChangeAspect="1"/>
            </p:cNvPicPr>
            <p:nvPr/>
          </p:nvPicPr>
          <p:blipFill>
            <a:blip r:embed="rId4" cstate="print"/>
            <a:srcRect/>
            <a:stretch>
              <a:fillRect/>
            </a:stretch>
          </p:blipFill>
          <p:spPr bwMode="auto">
            <a:xfrm>
              <a:off x="25163" y="0"/>
              <a:ext cx="9640" cy="9356"/>
            </a:xfrm>
            <a:prstGeom prst="rect">
              <a:avLst/>
            </a:prstGeom>
            <a:noFill/>
          </p:spPr>
        </p:pic>
        <p:pic>
          <p:nvPicPr>
            <p:cNvPr id="6" name="Image 3" descr="Description : ANRS"/>
            <p:cNvPicPr>
              <a:picLocks noChangeAspect="1"/>
            </p:cNvPicPr>
            <p:nvPr/>
          </p:nvPicPr>
          <p:blipFill>
            <a:blip r:embed="rId5" cstate="print"/>
            <a:srcRect/>
            <a:stretch>
              <a:fillRect/>
            </a:stretch>
          </p:blipFill>
          <p:spPr bwMode="auto">
            <a:xfrm>
              <a:off x="0" y="1842"/>
              <a:ext cx="16799" cy="7514"/>
            </a:xfrm>
            <a:prstGeom prst="rect">
              <a:avLst/>
            </a:prstGeom>
            <a:noFill/>
          </p:spPr>
        </p:pic>
      </p:gr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0"/>
            <a:ext cx="8229600" cy="1143000"/>
          </a:xfrm>
        </p:spPr>
        <p:txBody>
          <a:bodyPr>
            <a:normAutofit fontScale="90000"/>
          </a:bodyPr>
          <a:lstStyle/>
          <a:p>
            <a:r>
              <a:rPr lang="fr-FR" dirty="0" smtClean="0"/>
              <a:t>Epidémiologie de la sexualité </a:t>
            </a:r>
            <a:br>
              <a:rPr lang="fr-FR" dirty="0" smtClean="0"/>
            </a:br>
            <a:r>
              <a:rPr lang="fr-FR" dirty="0" smtClean="0"/>
              <a:t> en Guadeloupe</a:t>
            </a:r>
            <a:endParaRPr lang="fr-FR" dirty="0"/>
          </a:p>
        </p:txBody>
      </p:sp>
      <p:graphicFrame>
        <p:nvGraphicFramePr>
          <p:cNvPr id="4" name="Espace réservé du contenu 3"/>
          <p:cNvGraphicFramePr>
            <a:graphicFrameLocks noGrp="1"/>
          </p:cNvGraphicFramePr>
          <p:nvPr>
            <p:ph idx="1"/>
          </p:nvPr>
        </p:nvGraphicFramePr>
        <p:xfrm>
          <a:off x="457200" y="1556792"/>
          <a:ext cx="86868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5" name="Image 4" descr="bandeau-orsag.jpg"/>
          <p:cNvPicPr>
            <a:picLocks noChangeAspect="1"/>
          </p:cNvPicPr>
          <p:nvPr/>
        </p:nvPicPr>
        <p:blipFill>
          <a:blip r:embed="rId8" cstate="print"/>
          <a:stretch>
            <a:fillRect/>
          </a:stretch>
        </p:blipFill>
        <p:spPr>
          <a:xfrm>
            <a:off x="0" y="0"/>
            <a:ext cx="1330459" cy="6858000"/>
          </a:xfrm>
          <a:prstGeom prst="rect">
            <a:avLst/>
          </a:prstGeom>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548680"/>
            <a:ext cx="8229600" cy="1143000"/>
          </a:xfrm>
        </p:spPr>
        <p:txBody>
          <a:bodyPr>
            <a:noAutofit/>
          </a:bodyPr>
          <a:lstStyle/>
          <a:p>
            <a:r>
              <a:rPr lang="fr-FR" sz="3600" dirty="0" smtClean="0"/>
              <a:t>Recours au dépistage  VIH</a:t>
            </a:r>
            <a:br>
              <a:rPr lang="fr-FR" sz="3600" dirty="0" smtClean="0"/>
            </a:br>
            <a:r>
              <a:rPr lang="fr-FR" sz="3600" dirty="0" smtClean="0"/>
              <a:t>Un niveau de recours élevé</a:t>
            </a:r>
            <a:br>
              <a:rPr lang="fr-FR" sz="3600" dirty="0" smtClean="0"/>
            </a:br>
            <a:r>
              <a:rPr lang="fr-FR" sz="3600" dirty="0" smtClean="0"/>
              <a:t>Amélioration de la représentation </a:t>
            </a:r>
            <a:endParaRPr lang="fr-FR" sz="3600" dirty="0"/>
          </a:p>
        </p:txBody>
      </p:sp>
      <p:pic>
        <p:nvPicPr>
          <p:cNvPr id="4" name="Image 3" descr="bandeau-orsag.jpg"/>
          <p:cNvPicPr>
            <a:picLocks noChangeAspect="1"/>
          </p:cNvPicPr>
          <p:nvPr/>
        </p:nvPicPr>
        <p:blipFill>
          <a:blip r:embed="rId2" cstate="print"/>
          <a:stretch>
            <a:fillRect/>
          </a:stretch>
        </p:blipFill>
        <p:spPr>
          <a:xfrm>
            <a:off x="0" y="0"/>
            <a:ext cx="1330459" cy="6858000"/>
          </a:xfrm>
          <a:prstGeom prst="rect">
            <a:avLst/>
          </a:prstGeom>
        </p:spPr>
      </p:pic>
      <p:graphicFrame>
        <p:nvGraphicFramePr>
          <p:cNvPr id="7" name="Tableau 6"/>
          <p:cNvGraphicFramePr>
            <a:graphicFrameLocks noGrp="1"/>
          </p:cNvGraphicFramePr>
          <p:nvPr/>
        </p:nvGraphicFramePr>
        <p:xfrm>
          <a:off x="1187624" y="2060848"/>
          <a:ext cx="6984776" cy="3017520"/>
        </p:xfrm>
        <a:graphic>
          <a:graphicData uri="http://schemas.openxmlformats.org/drawingml/2006/table">
            <a:tbl>
              <a:tblPr firstRow="1" bandRow="1">
                <a:tableStyleId>{F5AB1C69-6EDB-4FF4-983F-18BD219EF322}</a:tableStyleId>
              </a:tblPr>
              <a:tblGrid>
                <a:gridCol w="2877699"/>
                <a:gridCol w="2360881"/>
                <a:gridCol w="1746196"/>
              </a:tblGrid>
              <a:tr h="370840">
                <a:tc>
                  <a:txBody>
                    <a:bodyPr/>
                    <a:lstStyle/>
                    <a:p>
                      <a:endParaRPr lang="fr-FR" sz="2400" dirty="0"/>
                    </a:p>
                  </a:txBody>
                  <a:tcPr/>
                </a:tc>
                <a:tc>
                  <a:txBody>
                    <a:bodyPr/>
                    <a:lstStyle/>
                    <a:p>
                      <a:r>
                        <a:rPr lang="fr-FR" sz="2400" dirty="0" smtClean="0"/>
                        <a:t>Guadeloupe</a:t>
                      </a:r>
                      <a:endParaRPr lang="fr-FR" sz="2400" dirty="0"/>
                    </a:p>
                  </a:txBody>
                  <a:tcPr/>
                </a:tc>
                <a:tc>
                  <a:txBody>
                    <a:bodyPr/>
                    <a:lstStyle/>
                    <a:p>
                      <a:r>
                        <a:rPr lang="fr-FR" sz="2400" dirty="0" smtClean="0"/>
                        <a:t>France</a:t>
                      </a:r>
                      <a:r>
                        <a:rPr lang="fr-FR" sz="2400" baseline="0" dirty="0" smtClean="0"/>
                        <a:t> Hexagonale</a:t>
                      </a:r>
                      <a:endParaRPr lang="fr-FR" sz="2400" dirty="0"/>
                    </a:p>
                  </a:txBody>
                  <a:tcPr/>
                </a:tc>
              </a:tr>
              <a:tr h="370840">
                <a:tc>
                  <a:txBody>
                    <a:bodyPr/>
                    <a:lstStyle/>
                    <a:p>
                      <a:r>
                        <a:rPr lang="fr-FR" sz="2400" dirty="0" smtClean="0"/>
                        <a:t>Dans</a:t>
                      </a:r>
                      <a:r>
                        <a:rPr lang="fr-FR" sz="2400" baseline="0" dirty="0" smtClean="0"/>
                        <a:t> les 12 derniers mois</a:t>
                      </a:r>
                      <a:endParaRPr lang="fr-FR" sz="2400" dirty="0"/>
                    </a:p>
                  </a:txBody>
                  <a:tcPr/>
                </a:tc>
                <a:tc>
                  <a:txBody>
                    <a:bodyPr/>
                    <a:lstStyle/>
                    <a:p>
                      <a:r>
                        <a:rPr lang="fr-FR" sz="2400" dirty="0" smtClean="0"/>
                        <a:t>26 %</a:t>
                      </a:r>
                      <a:endParaRPr lang="fr-FR" sz="2400" dirty="0"/>
                    </a:p>
                  </a:txBody>
                  <a:tcPr/>
                </a:tc>
                <a:tc>
                  <a:txBody>
                    <a:bodyPr/>
                    <a:lstStyle/>
                    <a:p>
                      <a:r>
                        <a:rPr lang="fr-FR" sz="2400" dirty="0" smtClean="0"/>
                        <a:t>14 %</a:t>
                      </a:r>
                      <a:endParaRPr lang="fr-FR" sz="2400" dirty="0"/>
                    </a:p>
                  </a:txBody>
                  <a:tcPr/>
                </a:tc>
              </a:tr>
              <a:tr h="370840">
                <a:tc>
                  <a:txBody>
                    <a:bodyPr/>
                    <a:lstStyle/>
                    <a:p>
                      <a:r>
                        <a:rPr lang="fr-FR" sz="2400" dirty="0" smtClean="0"/>
                        <a:t>Plus</a:t>
                      </a:r>
                      <a:r>
                        <a:rPr lang="fr-FR" sz="2400" baseline="0" dirty="0" smtClean="0"/>
                        <a:t> d 1 an-5 ans</a:t>
                      </a:r>
                      <a:endParaRPr lang="fr-FR" sz="2400" dirty="0"/>
                    </a:p>
                  </a:txBody>
                  <a:tcPr/>
                </a:tc>
                <a:tc>
                  <a:txBody>
                    <a:bodyPr/>
                    <a:lstStyle/>
                    <a:p>
                      <a:r>
                        <a:rPr lang="fr-FR" sz="2400" dirty="0" smtClean="0"/>
                        <a:t>26 %</a:t>
                      </a:r>
                      <a:endParaRPr lang="fr-FR" sz="2400" dirty="0"/>
                    </a:p>
                  </a:txBody>
                  <a:tcPr/>
                </a:tc>
                <a:tc rowSpan="2">
                  <a:txBody>
                    <a:bodyPr/>
                    <a:lstStyle/>
                    <a:p>
                      <a:r>
                        <a:rPr lang="fr-FR" sz="2400" dirty="0" smtClean="0"/>
                        <a:t>48 %</a:t>
                      </a:r>
                      <a:endParaRPr lang="fr-FR" sz="2400" dirty="0"/>
                    </a:p>
                  </a:txBody>
                  <a:tcPr/>
                </a:tc>
              </a:tr>
              <a:tr h="255632">
                <a:tc>
                  <a:txBody>
                    <a:bodyPr/>
                    <a:lstStyle/>
                    <a:p>
                      <a:r>
                        <a:rPr lang="fr-FR" sz="2400" dirty="0" smtClean="0"/>
                        <a:t>Plus</a:t>
                      </a:r>
                      <a:r>
                        <a:rPr lang="fr-FR" sz="2400" baseline="0" dirty="0" smtClean="0"/>
                        <a:t> de 5ans</a:t>
                      </a:r>
                      <a:endParaRPr lang="fr-FR" sz="2400" dirty="0"/>
                    </a:p>
                  </a:txBody>
                  <a:tcPr/>
                </a:tc>
                <a:tc>
                  <a:txBody>
                    <a:bodyPr/>
                    <a:lstStyle/>
                    <a:p>
                      <a:r>
                        <a:rPr lang="fr-FR" sz="2400" dirty="0" smtClean="0"/>
                        <a:t>21 %</a:t>
                      </a:r>
                      <a:endParaRPr lang="fr-FR" sz="2400" dirty="0"/>
                    </a:p>
                  </a:txBody>
                  <a:tcPr/>
                </a:tc>
                <a:tc vMerge="1">
                  <a:txBody>
                    <a:bodyPr/>
                    <a:lstStyle/>
                    <a:p>
                      <a:endParaRPr lang="fr-FR" sz="2400" dirty="0"/>
                    </a:p>
                  </a:txBody>
                  <a:tcPr/>
                </a:tc>
              </a:tr>
              <a:tr h="255632">
                <a:tc>
                  <a:txBody>
                    <a:bodyPr/>
                    <a:lstStyle/>
                    <a:p>
                      <a:r>
                        <a:rPr lang="fr-FR" sz="2400" baseline="0" dirty="0" smtClean="0"/>
                        <a:t>Jamais testé</a:t>
                      </a:r>
                      <a:endParaRPr lang="fr-FR" sz="2400" dirty="0"/>
                    </a:p>
                  </a:txBody>
                  <a:tcPr/>
                </a:tc>
                <a:tc>
                  <a:txBody>
                    <a:bodyPr/>
                    <a:lstStyle/>
                    <a:p>
                      <a:r>
                        <a:rPr lang="fr-FR" sz="2400" dirty="0" smtClean="0"/>
                        <a:t>28 %</a:t>
                      </a:r>
                      <a:endParaRPr lang="fr-FR" sz="2400" dirty="0"/>
                    </a:p>
                  </a:txBody>
                  <a:tcPr/>
                </a:tc>
                <a:tc>
                  <a:txBody>
                    <a:bodyPr/>
                    <a:lstStyle/>
                    <a:p>
                      <a:r>
                        <a:rPr lang="fr-FR" sz="2400" dirty="0" smtClean="0"/>
                        <a:t>38 %</a:t>
                      </a:r>
                      <a:endParaRPr lang="fr-FR" sz="2400" dirty="0"/>
                    </a:p>
                  </a:txBody>
                  <a:tcPr/>
                </a:tc>
              </a:tr>
            </a:tbl>
          </a:graphicData>
        </a:graphic>
      </p:graphicFrame>
      <p:sp>
        <p:nvSpPr>
          <p:cNvPr id="9" name="Rectangle à coins arrondis 8"/>
          <p:cNvSpPr/>
          <p:nvPr/>
        </p:nvSpPr>
        <p:spPr>
          <a:xfrm>
            <a:off x="1619672" y="5301208"/>
            <a:ext cx="6912768" cy="1296144"/>
          </a:xfrm>
          <a:prstGeom prst="round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fr-FR" sz="2800" dirty="0" smtClean="0"/>
              <a:t>Evolution de 2004 à 2011</a:t>
            </a:r>
          </a:p>
          <a:p>
            <a:pPr algn="ctr"/>
            <a:r>
              <a:rPr lang="fr-FR" sz="2800" dirty="0" smtClean="0"/>
              <a:t>Hausse du recours au dépistage quels que soient le sexe , l’âge ou le niveau de diplôme</a:t>
            </a:r>
            <a:endParaRPr lang="fr-FR" sz="2800" dirty="0"/>
          </a:p>
        </p:txBody>
      </p:sp>
      <p:sp>
        <p:nvSpPr>
          <p:cNvPr id="10" name="ZoneTexte 9"/>
          <p:cNvSpPr txBox="1"/>
          <p:nvPr/>
        </p:nvSpPr>
        <p:spPr>
          <a:xfrm>
            <a:off x="6084168" y="6550223"/>
            <a:ext cx="3960440" cy="307777"/>
          </a:xfrm>
          <a:prstGeom prst="rect">
            <a:avLst/>
          </a:prstGeom>
          <a:noFill/>
        </p:spPr>
        <p:txBody>
          <a:bodyPr wrap="square" rtlCol="0">
            <a:spAutoFit/>
          </a:bodyPr>
          <a:lstStyle/>
          <a:p>
            <a:r>
              <a:rPr lang="fr-FR" sz="1400" i="1" dirty="0" smtClean="0"/>
              <a:t>Source : ORS IDF, </a:t>
            </a:r>
            <a:r>
              <a:rPr lang="fr-FR" sz="1400" i="1" dirty="0" err="1" smtClean="0"/>
              <a:t>Inpes</a:t>
            </a:r>
            <a:r>
              <a:rPr lang="fr-FR" sz="1400" i="1" dirty="0" smtClean="0"/>
              <a:t>, KABP 2011-12</a:t>
            </a:r>
            <a:endParaRPr lang="fr-FR" sz="1400" i="1"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0"/>
            <a:ext cx="8229600" cy="1143000"/>
          </a:xfrm>
        </p:spPr>
        <p:txBody>
          <a:bodyPr>
            <a:noAutofit/>
          </a:bodyPr>
          <a:lstStyle/>
          <a:p>
            <a:r>
              <a:rPr lang="fr-FR" sz="3600" dirty="0" smtClean="0"/>
              <a:t>VIH Sida</a:t>
            </a:r>
            <a:endParaRPr lang="fr-FR" sz="3600" dirty="0"/>
          </a:p>
        </p:txBody>
      </p:sp>
      <p:pic>
        <p:nvPicPr>
          <p:cNvPr id="4" name="Image 3" descr="bandeau-orsag.jpg"/>
          <p:cNvPicPr>
            <a:picLocks noChangeAspect="1"/>
          </p:cNvPicPr>
          <p:nvPr/>
        </p:nvPicPr>
        <p:blipFill>
          <a:blip r:embed="rId2" cstate="print"/>
          <a:stretch>
            <a:fillRect/>
          </a:stretch>
        </p:blipFill>
        <p:spPr>
          <a:xfrm>
            <a:off x="0" y="0"/>
            <a:ext cx="1330459" cy="6858000"/>
          </a:xfrm>
          <a:prstGeom prst="rect">
            <a:avLst/>
          </a:prstGeom>
        </p:spPr>
      </p:pic>
      <p:sp>
        <p:nvSpPr>
          <p:cNvPr id="8" name="Espace réservé du contenu 7"/>
          <p:cNvSpPr>
            <a:spLocks noGrp="1"/>
          </p:cNvSpPr>
          <p:nvPr>
            <p:ph idx="1"/>
          </p:nvPr>
        </p:nvSpPr>
        <p:spPr>
          <a:xfrm>
            <a:off x="914400" y="1052736"/>
            <a:ext cx="8229600" cy="5544616"/>
          </a:xfrm>
        </p:spPr>
        <p:txBody>
          <a:bodyPr>
            <a:normAutofit/>
          </a:bodyPr>
          <a:lstStyle/>
          <a:p>
            <a:r>
              <a:rPr lang="fr-FR" dirty="0" smtClean="0"/>
              <a:t>Sujet de préoccupation</a:t>
            </a:r>
          </a:p>
          <a:p>
            <a:r>
              <a:rPr lang="fr-FR" dirty="0" smtClean="0"/>
              <a:t>Progression de la connaissance du VIH</a:t>
            </a:r>
          </a:p>
          <a:p>
            <a:r>
              <a:rPr lang="fr-FR" dirty="0" smtClean="0"/>
              <a:t>Recul de la stigmatisation envers les PVVIH</a:t>
            </a:r>
          </a:p>
          <a:p>
            <a:r>
              <a:rPr lang="fr-FR" dirty="0" smtClean="0"/>
              <a:t>Maintien élevé de l’usage du préservatif</a:t>
            </a:r>
          </a:p>
          <a:p>
            <a:r>
              <a:rPr lang="fr-FR" dirty="0" smtClean="0"/>
              <a:t>Populations vulnérables</a:t>
            </a:r>
          </a:p>
          <a:p>
            <a:pPr lvl="1"/>
            <a:r>
              <a:rPr lang="fr-FR" dirty="0" smtClean="0"/>
              <a:t>Personnes ayant un niveau de diplôme</a:t>
            </a:r>
          </a:p>
          <a:p>
            <a:pPr lvl="1"/>
            <a:r>
              <a:rPr lang="fr-FR" dirty="0" smtClean="0"/>
              <a:t>Femmes</a:t>
            </a:r>
          </a:p>
          <a:p>
            <a:pPr lvl="1"/>
            <a:r>
              <a:rPr lang="fr-FR" dirty="0" smtClean="0"/>
              <a:t>Jeunes 18-24 ans</a:t>
            </a:r>
          </a:p>
          <a:p>
            <a:pPr>
              <a:buNone/>
            </a:pPr>
            <a:endParaRPr lang="fr-FR" dirty="0" smtClean="0"/>
          </a:p>
        </p:txBody>
      </p:sp>
      <p:sp>
        <p:nvSpPr>
          <p:cNvPr id="5" name="ZoneTexte 4"/>
          <p:cNvSpPr txBox="1"/>
          <p:nvPr/>
        </p:nvSpPr>
        <p:spPr>
          <a:xfrm>
            <a:off x="6084168" y="6550223"/>
            <a:ext cx="3960440" cy="307777"/>
          </a:xfrm>
          <a:prstGeom prst="rect">
            <a:avLst/>
          </a:prstGeom>
          <a:noFill/>
        </p:spPr>
        <p:txBody>
          <a:bodyPr wrap="square" rtlCol="0">
            <a:spAutoFit/>
          </a:bodyPr>
          <a:lstStyle/>
          <a:p>
            <a:r>
              <a:rPr lang="fr-FR" sz="1400" i="1" dirty="0" smtClean="0"/>
              <a:t>Source : ORS IDF, </a:t>
            </a:r>
            <a:r>
              <a:rPr lang="fr-FR" sz="1400" i="1" dirty="0" err="1" smtClean="0"/>
              <a:t>Inpes</a:t>
            </a:r>
            <a:r>
              <a:rPr lang="fr-FR" sz="1400" i="1" dirty="0" smtClean="0"/>
              <a:t>, KABP 2011-12</a:t>
            </a:r>
            <a:endParaRPr lang="fr-FR" sz="1400" i="1"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0"/>
            <a:ext cx="8229600" cy="1143000"/>
          </a:xfrm>
        </p:spPr>
        <p:txBody>
          <a:bodyPr>
            <a:noAutofit/>
          </a:bodyPr>
          <a:lstStyle/>
          <a:p>
            <a:r>
              <a:rPr lang="fr-FR" sz="3600" dirty="0" smtClean="0"/>
              <a:t>Epidémiologie de la sexualité en Guadeloupe</a:t>
            </a:r>
            <a:endParaRPr lang="fr-FR" sz="3600" dirty="0"/>
          </a:p>
        </p:txBody>
      </p:sp>
      <p:pic>
        <p:nvPicPr>
          <p:cNvPr id="4" name="Image 3" descr="bandeau-orsag.jpg"/>
          <p:cNvPicPr>
            <a:picLocks noChangeAspect="1"/>
          </p:cNvPicPr>
          <p:nvPr/>
        </p:nvPicPr>
        <p:blipFill>
          <a:blip r:embed="rId2" cstate="print"/>
          <a:stretch>
            <a:fillRect/>
          </a:stretch>
        </p:blipFill>
        <p:spPr>
          <a:xfrm>
            <a:off x="0" y="0"/>
            <a:ext cx="1330459" cy="6858000"/>
          </a:xfrm>
          <a:prstGeom prst="rect">
            <a:avLst/>
          </a:prstGeom>
        </p:spPr>
      </p:pic>
      <p:sp>
        <p:nvSpPr>
          <p:cNvPr id="8" name="Espace réservé du contenu 7"/>
          <p:cNvSpPr>
            <a:spLocks noGrp="1"/>
          </p:cNvSpPr>
          <p:nvPr>
            <p:ph idx="1"/>
          </p:nvPr>
        </p:nvSpPr>
        <p:spPr>
          <a:xfrm>
            <a:off x="914400" y="1313384"/>
            <a:ext cx="8229600" cy="5544616"/>
          </a:xfrm>
        </p:spPr>
        <p:txBody>
          <a:bodyPr>
            <a:normAutofit/>
          </a:bodyPr>
          <a:lstStyle/>
          <a:p>
            <a:pPr>
              <a:buNone/>
            </a:pPr>
            <a:r>
              <a:rPr lang="fr-FR" b="1" dirty="0" smtClean="0">
                <a:solidFill>
                  <a:schemeClr val="accent3">
                    <a:lumMod val="50000"/>
                  </a:schemeClr>
                </a:solidFill>
              </a:rPr>
              <a:t>Connaissances, attitudes, croyances et comportements face au VIH/sida et à d’autres risques sexuels en 2011-2012</a:t>
            </a:r>
          </a:p>
          <a:p>
            <a:r>
              <a:rPr lang="fr-FR" dirty="0" smtClean="0"/>
              <a:t>Base mise à disposition par l’ORS IDF et </a:t>
            </a:r>
            <a:r>
              <a:rPr lang="fr-FR" dirty="0" err="1" smtClean="0"/>
              <a:t>Inpes</a:t>
            </a:r>
            <a:endParaRPr lang="fr-FR" dirty="0" smtClean="0"/>
          </a:p>
          <a:p>
            <a:pPr lvl="1"/>
            <a:r>
              <a:rPr lang="fr-FR" dirty="0" smtClean="0"/>
              <a:t> Valorisation et exploitation par l’ORSaG courant 2014</a:t>
            </a:r>
          </a:p>
          <a:p>
            <a:pPr lvl="1"/>
            <a:r>
              <a:rPr lang="fr-FR" dirty="0" smtClean="0"/>
              <a:t>Traitement des données recueillies chez les jeunes âgés de 14 à 18 ans</a:t>
            </a:r>
          </a:p>
          <a:p>
            <a:pPr lvl="1"/>
            <a:r>
              <a:rPr lang="fr-FR" dirty="0" smtClean="0"/>
              <a:t>Nécessité de prendre en compte la problématique des violences sexuelles</a:t>
            </a:r>
          </a:p>
          <a:p>
            <a:pPr>
              <a:buNone/>
            </a:pPr>
            <a:endParaRPr lang="fr-FR" dirty="0"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1"/>
          <p:cNvSpPr txBox="1">
            <a:spLocks/>
          </p:cNvSpPr>
          <p:nvPr/>
        </p:nvSpPr>
        <p:spPr>
          <a:xfrm>
            <a:off x="357188" y="1989138"/>
            <a:ext cx="8786812" cy="1143000"/>
          </a:xfrm>
          <a:prstGeom prst="rect">
            <a:avLst/>
          </a:prstGeom>
        </p:spPr>
        <p:txBody>
          <a:bodyPr/>
          <a:lstStyle/>
          <a:p>
            <a:pPr algn="ctr" eaLnBrk="0" hangingPunct="0">
              <a:defRPr/>
            </a:pPr>
            <a:r>
              <a:rPr lang="fr-FR" sz="4400" b="0" kern="0" dirty="0">
                <a:solidFill>
                  <a:schemeClr val="accent3">
                    <a:lumMod val="50000"/>
                  </a:schemeClr>
                </a:solidFill>
                <a:latin typeface="+mj-lt"/>
                <a:ea typeface="+mj-ea"/>
                <a:cs typeface="+mj-cs"/>
              </a:rPr>
              <a:t>Merci de votre attention</a:t>
            </a:r>
          </a:p>
        </p:txBody>
      </p:sp>
      <p:sp>
        <p:nvSpPr>
          <p:cNvPr id="4" name="Espace réservé du contenu 2"/>
          <p:cNvSpPr txBox="1">
            <a:spLocks/>
          </p:cNvSpPr>
          <p:nvPr/>
        </p:nvSpPr>
        <p:spPr>
          <a:xfrm>
            <a:off x="611188" y="4868863"/>
            <a:ext cx="8229600" cy="1697037"/>
          </a:xfrm>
          <a:prstGeom prst="rect">
            <a:avLst/>
          </a:prstGeom>
        </p:spPr>
        <p:txBody>
          <a:bodyPr/>
          <a:lstStyle/>
          <a:p>
            <a:pPr marL="342900" indent="-342900" algn="ctr" eaLnBrk="0" hangingPunct="0">
              <a:spcBef>
                <a:spcPct val="20000"/>
              </a:spcBef>
              <a:defRPr/>
            </a:pPr>
            <a:r>
              <a:rPr lang="fr-FR" sz="1800" kern="0" dirty="0">
                <a:latin typeface="+mn-lt"/>
              </a:rPr>
              <a:t>Observatoire Régional de la Santé de Guadeloupe (ORSaG)</a:t>
            </a:r>
          </a:p>
          <a:p>
            <a:pPr marL="342900" indent="-342900" algn="ctr" eaLnBrk="0" hangingPunct="0">
              <a:spcBef>
                <a:spcPct val="20000"/>
              </a:spcBef>
              <a:defRPr/>
            </a:pPr>
            <a:r>
              <a:rPr lang="fr-FR" sz="1800" b="0" kern="0" dirty="0">
                <a:latin typeface="+mn-lt"/>
              </a:rPr>
              <a:t>1301, cité Grain d’Or - Circonvallation - 97100 BASSE TERRE (Guadeloupe)</a:t>
            </a:r>
          </a:p>
          <a:p>
            <a:pPr marL="342900" indent="-342900" algn="ctr" eaLnBrk="0" hangingPunct="0">
              <a:spcBef>
                <a:spcPct val="20000"/>
              </a:spcBef>
              <a:defRPr/>
            </a:pPr>
            <a:r>
              <a:rPr lang="fr-FR" sz="1800" b="0" kern="0" dirty="0">
                <a:latin typeface="+mn-lt"/>
              </a:rPr>
              <a:t>Tél : 05 90 38 74 48 / Fax : 05 90 38 79 84</a:t>
            </a:r>
          </a:p>
          <a:p>
            <a:pPr marL="342900" indent="-342900" algn="ctr" eaLnBrk="0" hangingPunct="0">
              <a:spcBef>
                <a:spcPct val="20000"/>
              </a:spcBef>
              <a:defRPr/>
            </a:pPr>
            <a:r>
              <a:rPr lang="fr-FR" sz="1800" b="0" kern="0" dirty="0">
                <a:latin typeface="+mn-lt"/>
              </a:rPr>
              <a:t>Courriel :  </a:t>
            </a:r>
            <a:r>
              <a:rPr lang="fr-FR" u="sng" kern="0" dirty="0">
                <a:hlinkClick r:id="rId2"/>
              </a:rPr>
              <a:t>orsag@wanadoo.fr </a:t>
            </a:r>
            <a:r>
              <a:rPr lang="fr-FR" sz="1800" b="0" kern="0" dirty="0">
                <a:latin typeface="+mn-lt"/>
              </a:rPr>
              <a:t>   </a:t>
            </a:r>
          </a:p>
          <a:p>
            <a:pPr marL="342900" indent="-342900" algn="ctr" eaLnBrk="0" hangingPunct="0">
              <a:spcBef>
                <a:spcPct val="20000"/>
              </a:spcBef>
              <a:defRPr/>
            </a:pPr>
            <a:r>
              <a:rPr lang="fr-FR" sz="1800" b="0" kern="0" dirty="0">
                <a:latin typeface="+mn-lt"/>
              </a:rPr>
              <a:t>Site internet </a:t>
            </a:r>
            <a:r>
              <a:rPr lang="fr-FR" sz="1800" b="0" kern="0" dirty="0">
                <a:solidFill>
                  <a:schemeClr val="bg1"/>
                </a:solidFill>
                <a:latin typeface="+mn-lt"/>
              </a:rPr>
              <a:t>: </a:t>
            </a:r>
            <a:r>
              <a:rPr lang="fr-FR" sz="1800" b="0" u="sng" kern="0" dirty="0">
                <a:solidFill>
                  <a:schemeClr val="bg1"/>
                </a:solidFill>
                <a:latin typeface="+mn-lt"/>
                <a:hlinkClick r:id="rId3"/>
              </a:rPr>
              <a:t>http://</a:t>
            </a:r>
            <a:r>
              <a:rPr lang="fr-FR" sz="1800" b="0" u="sng" kern="0" dirty="0" smtClean="0">
                <a:solidFill>
                  <a:schemeClr val="bg1"/>
                </a:solidFill>
                <a:latin typeface="+mn-lt"/>
                <a:hlinkClick r:id="rId3"/>
              </a:rPr>
              <a:t>www.orsag.fr/</a:t>
            </a:r>
            <a:endParaRPr lang="fr-FR" sz="1800" b="0" kern="0" dirty="0">
              <a:solidFill>
                <a:schemeClr val="bg1"/>
              </a:solidFill>
              <a:latin typeface="+mn-lt"/>
            </a:endParaRPr>
          </a:p>
          <a:p>
            <a:pPr marL="342900" indent="-342900" eaLnBrk="0" hangingPunct="0">
              <a:spcBef>
                <a:spcPct val="20000"/>
              </a:spcBef>
              <a:buFontTx/>
              <a:buChar char="•"/>
              <a:defRPr/>
            </a:pPr>
            <a:endParaRPr lang="fr-FR" sz="1800" b="0" kern="0" dirty="0">
              <a:latin typeface="+mn-lt"/>
            </a:endParaRPr>
          </a:p>
        </p:txBody>
      </p:sp>
      <p:pic>
        <p:nvPicPr>
          <p:cNvPr id="93188" name="Picture 4" descr="LOGO ORSaG"/>
          <p:cNvPicPr>
            <a:picLocks noChangeAspect="1" noChangeArrowheads="1"/>
          </p:cNvPicPr>
          <p:nvPr/>
        </p:nvPicPr>
        <p:blipFill>
          <a:blip r:embed="rId4" cstate="print"/>
          <a:srcRect/>
          <a:stretch>
            <a:fillRect/>
          </a:stretch>
        </p:blipFill>
        <p:spPr bwMode="auto">
          <a:xfrm>
            <a:off x="5651500" y="3284538"/>
            <a:ext cx="2449513" cy="1557337"/>
          </a:xfrm>
          <a:prstGeom prst="rect">
            <a:avLst/>
          </a:prstGeom>
          <a:noFill/>
          <a:ln w="9525">
            <a:noFill/>
            <a:miter lim="800000"/>
            <a:headEnd/>
            <a:tailEnd/>
          </a:ln>
        </p:spPr>
      </p:pic>
      <p:pic>
        <p:nvPicPr>
          <p:cNvPr id="6" name="Image 5" descr="bandeau-orsag.jpg"/>
          <p:cNvPicPr>
            <a:picLocks noChangeAspect="1"/>
          </p:cNvPicPr>
          <p:nvPr/>
        </p:nvPicPr>
        <p:blipFill>
          <a:blip r:embed="rId5" cstate="print"/>
          <a:stretch>
            <a:fillRect/>
          </a:stretch>
        </p:blipFill>
        <p:spPr>
          <a:xfrm>
            <a:off x="0" y="0"/>
            <a:ext cx="1330459" cy="6858000"/>
          </a:xfrm>
          <a:prstGeom prst="rect">
            <a:avLst/>
          </a:prstGeo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0"/>
            <a:ext cx="8229600" cy="1143000"/>
          </a:xfrm>
        </p:spPr>
        <p:txBody>
          <a:bodyPr>
            <a:noAutofit/>
          </a:bodyPr>
          <a:lstStyle/>
          <a:p>
            <a:r>
              <a:rPr lang="fr-FR" sz="3600" dirty="0" smtClean="0"/>
              <a:t>Epidémiologie de la sexualité en Guadeloupe</a:t>
            </a:r>
            <a:endParaRPr lang="fr-FR" sz="3600" dirty="0"/>
          </a:p>
        </p:txBody>
      </p:sp>
      <p:sp>
        <p:nvSpPr>
          <p:cNvPr id="3" name="Espace réservé du contenu 2"/>
          <p:cNvSpPr>
            <a:spLocks noGrp="1"/>
          </p:cNvSpPr>
          <p:nvPr>
            <p:ph idx="1"/>
          </p:nvPr>
        </p:nvSpPr>
        <p:spPr>
          <a:xfrm>
            <a:off x="1259632" y="1600200"/>
            <a:ext cx="7884368" cy="4853136"/>
          </a:xfrm>
        </p:spPr>
        <p:txBody>
          <a:bodyPr>
            <a:normAutofit/>
          </a:bodyPr>
          <a:lstStyle/>
          <a:p>
            <a:pPr>
              <a:buNone/>
            </a:pPr>
            <a:r>
              <a:rPr lang="fr-FR" b="1" dirty="0" smtClean="0">
                <a:solidFill>
                  <a:schemeClr val="accent3">
                    <a:lumMod val="50000"/>
                  </a:schemeClr>
                </a:solidFill>
              </a:rPr>
              <a:t>Connaissances, attitudes, croyances et comportements face au VIH/sida et à d’autres risques sexuels en 2011-2012</a:t>
            </a:r>
          </a:p>
          <a:p>
            <a:pPr>
              <a:buNone/>
            </a:pPr>
            <a:endParaRPr lang="fr-FR" dirty="0" smtClean="0"/>
          </a:p>
          <a:p>
            <a:pPr>
              <a:buFont typeface="Wingdings" pitchFamily="2" charset="2"/>
              <a:buChar char="ü"/>
            </a:pPr>
            <a:r>
              <a:rPr lang="fr-FR" dirty="0" smtClean="0"/>
              <a:t>1 563 personnes interrogées en Guadeloupe</a:t>
            </a:r>
          </a:p>
          <a:p>
            <a:pPr>
              <a:buFont typeface="Wingdings" pitchFamily="2" charset="2"/>
              <a:buChar char="ü"/>
            </a:pPr>
            <a:r>
              <a:rPr lang="fr-FR" dirty="0" smtClean="0"/>
              <a:t>Enquête téléphonique juin 2011 à février 2012</a:t>
            </a:r>
          </a:p>
          <a:p>
            <a:pPr>
              <a:buNone/>
            </a:pPr>
            <a:endParaRPr lang="fr-FR" dirty="0"/>
          </a:p>
        </p:txBody>
      </p:sp>
      <p:pic>
        <p:nvPicPr>
          <p:cNvPr id="4" name="Image 3" descr="bandeau-orsag.jpg"/>
          <p:cNvPicPr>
            <a:picLocks noChangeAspect="1"/>
          </p:cNvPicPr>
          <p:nvPr/>
        </p:nvPicPr>
        <p:blipFill>
          <a:blip r:embed="rId2" cstate="print"/>
          <a:stretch>
            <a:fillRect/>
          </a:stretch>
        </p:blipFill>
        <p:spPr>
          <a:xfrm>
            <a:off x="0" y="0"/>
            <a:ext cx="1330459" cy="6858000"/>
          </a:xfrm>
          <a:prstGeom prst="rect">
            <a:avLst/>
          </a:prstGeo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0"/>
            <a:ext cx="8229600" cy="1143000"/>
          </a:xfrm>
        </p:spPr>
        <p:txBody>
          <a:bodyPr>
            <a:normAutofit fontScale="90000"/>
          </a:bodyPr>
          <a:lstStyle/>
          <a:p>
            <a:r>
              <a:rPr lang="fr-FR" dirty="0" smtClean="0"/>
              <a:t>Epidémiologie de la sexualité </a:t>
            </a:r>
            <a:br>
              <a:rPr lang="fr-FR" dirty="0" smtClean="0"/>
            </a:br>
            <a:r>
              <a:rPr lang="fr-FR" dirty="0" smtClean="0"/>
              <a:t> en Guadeloupe</a:t>
            </a:r>
            <a:endParaRPr lang="fr-FR" dirty="0"/>
          </a:p>
        </p:txBody>
      </p:sp>
      <p:graphicFrame>
        <p:nvGraphicFramePr>
          <p:cNvPr id="4" name="Espace réservé du contenu 3"/>
          <p:cNvGraphicFramePr>
            <a:graphicFrameLocks noGrp="1"/>
          </p:cNvGraphicFramePr>
          <p:nvPr>
            <p:ph idx="1"/>
          </p:nvPr>
        </p:nvGraphicFramePr>
        <p:xfrm>
          <a:off x="457200" y="1556792"/>
          <a:ext cx="86868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5" name="Image 4" descr="bandeau-orsag.jpg"/>
          <p:cNvPicPr>
            <a:picLocks noChangeAspect="1"/>
          </p:cNvPicPr>
          <p:nvPr/>
        </p:nvPicPr>
        <p:blipFill>
          <a:blip r:embed="rId8" cstate="print"/>
          <a:stretch>
            <a:fillRect/>
          </a:stretch>
        </p:blipFill>
        <p:spPr>
          <a:xfrm>
            <a:off x="0" y="0"/>
            <a:ext cx="1330459" cy="6858000"/>
          </a:xfrm>
          <a:prstGeom prst="rect">
            <a:avLst/>
          </a:prstGeo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0"/>
            <a:ext cx="8229600" cy="1143000"/>
          </a:xfrm>
        </p:spPr>
        <p:txBody>
          <a:bodyPr>
            <a:normAutofit fontScale="90000"/>
          </a:bodyPr>
          <a:lstStyle/>
          <a:p>
            <a:r>
              <a:rPr lang="fr-FR" dirty="0" smtClean="0"/>
              <a:t>Epidémiologie de la sexualité </a:t>
            </a:r>
            <a:br>
              <a:rPr lang="fr-FR" dirty="0" smtClean="0"/>
            </a:br>
            <a:r>
              <a:rPr lang="fr-FR" dirty="0" smtClean="0"/>
              <a:t> en Guadeloupe</a:t>
            </a:r>
            <a:endParaRPr lang="fr-FR" dirty="0"/>
          </a:p>
        </p:txBody>
      </p:sp>
      <p:graphicFrame>
        <p:nvGraphicFramePr>
          <p:cNvPr id="4" name="Espace réservé du contenu 3"/>
          <p:cNvGraphicFramePr>
            <a:graphicFrameLocks noGrp="1"/>
          </p:cNvGraphicFramePr>
          <p:nvPr>
            <p:ph idx="1"/>
          </p:nvPr>
        </p:nvGraphicFramePr>
        <p:xfrm>
          <a:off x="1043608" y="1556792"/>
          <a:ext cx="86868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5" name="Image 4" descr="bandeau-orsag.jpg"/>
          <p:cNvPicPr>
            <a:picLocks noChangeAspect="1"/>
          </p:cNvPicPr>
          <p:nvPr/>
        </p:nvPicPr>
        <p:blipFill>
          <a:blip r:embed="rId8" cstate="print"/>
          <a:stretch>
            <a:fillRect/>
          </a:stretch>
        </p:blipFill>
        <p:spPr>
          <a:xfrm>
            <a:off x="0" y="0"/>
            <a:ext cx="1330459" cy="6858000"/>
          </a:xfrm>
          <a:prstGeom prst="rect">
            <a:avLst/>
          </a:prstGeo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1</a:t>
            </a:r>
            <a:r>
              <a:rPr lang="fr-FR" baseline="30000" dirty="0" smtClean="0"/>
              <a:t>er</a:t>
            </a:r>
            <a:r>
              <a:rPr lang="fr-FR" dirty="0" smtClean="0"/>
              <a:t> rapport  sexuel</a:t>
            </a:r>
            <a:br>
              <a:rPr lang="fr-FR" dirty="0" smtClean="0"/>
            </a:br>
            <a:r>
              <a:rPr lang="fr-FR" dirty="0" smtClean="0"/>
              <a:t>Age médian</a:t>
            </a:r>
            <a:endParaRPr lang="fr-FR" dirty="0"/>
          </a:p>
        </p:txBody>
      </p:sp>
      <p:graphicFrame>
        <p:nvGraphicFramePr>
          <p:cNvPr id="4" name="Espace réservé du contenu 3"/>
          <p:cNvGraphicFramePr>
            <a:graphicFrameLocks noGrp="1"/>
          </p:cNvGraphicFramePr>
          <p:nvPr>
            <p:ph idx="1"/>
          </p:nvPr>
        </p:nvGraphicFramePr>
        <p:xfrm>
          <a:off x="467544" y="1628800"/>
          <a:ext cx="8229600" cy="1828800"/>
        </p:xfrm>
        <a:graphic>
          <a:graphicData uri="http://schemas.openxmlformats.org/drawingml/2006/table">
            <a:tbl>
              <a:tblPr firstRow="1" bandRow="1">
                <a:tableStyleId>{93296810-A885-4BE3-A3E7-6D5BEEA58F35}</a:tableStyleId>
              </a:tblPr>
              <a:tblGrid>
                <a:gridCol w="2880320"/>
                <a:gridCol w="2606080"/>
                <a:gridCol w="2743200"/>
              </a:tblGrid>
              <a:tr h="370840">
                <a:tc>
                  <a:txBody>
                    <a:bodyPr/>
                    <a:lstStyle/>
                    <a:p>
                      <a:endParaRPr lang="fr-FR" sz="2400" dirty="0"/>
                    </a:p>
                  </a:txBody>
                  <a:tcPr/>
                </a:tc>
                <a:tc>
                  <a:txBody>
                    <a:bodyPr/>
                    <a:lstStyle/>
                    <a:p>
                      <a:r>
                        <a:rPr lang="fr-FR" sz="2400" dirty="0" smtClean="0"/>
                        <a:t>Guadeloupe</a:t>
                      </a:r>
                      <a:endParaRPr lang="fr-FR" sz="2400" dirty="0"/>
                    </a:p>
                  </a:txBody>
                  <a:tcPr/>
                </a:tc>
                <a:tc>
                  <a:txBody>
                    <a:bodyPr/>
                    <a:lstStyle/>
                    <a:p>
                      <a:r>
                        <a:rPr lang="fr-FR" sz="2400" dirty="0" smtClean="0"/>
                        <a:t>France Hexagonale</a:t>
                      </a:r>
                      <a:endParaRPr lang="fr-FR" sz="2400" dirty="0"/>
                    </a:p>
                  </a:txBody>
                  <a:tcPr/>
                </a:tc>
              </a:tr>
              <a:tr h="370840">
                <a:tc>
                  <a:txBody>
                    <a:bodyPr/>
                    <a:lstStyle/>
                    <a:p>
                      <a:r>
                        <a:rPr lang="fr-FR" sz="2400" dirty="0" smtClean="0"/>
                        <a:t>Hommes (18-69</a:t>
                      </a:r>
                      <a:r>
                        <a:rPr lang="fr-FR" sz="2400" baseline="0" dirty="0" smtClean="0"/>
                        <a:t> ans)</a:t>
                      </a:r>
                      <a:endParaRPr lang="fr-FR" sz="2400" dirty="0"/>
                    </a:p>
                  </a:txBody>
                  <a:tcPr/>
                </a:tc>
                <a:tc>
                  <a:txBody>
                    <a:bodyPr/>
                    <a:lstStyle/>
                    <a:p>
                      <a:r>
                        <a:rPr lang="fr-FR" sz="2400" dirty="0" smtClean="0"/>
                        <a:t>16,1 ans</a:t>
                      </a:r>
                      <a:endParaRPr lang="fr-FR" sz="2400" dirty="0"/>
                    </a:p>
                  </a:txBody>
                  <a:tcPr/>
                </a:tc>
                <a:tc>
                  <a:txBody>
                    <a:bodyPr/>
                    <a:lstStyle/>
                    <a:p>
                      <a:endParaRPr lang="fr-FR" sz="2400" dirty="0"/>
                    </a:p>
                  </a:txBody>
                  <a:tcPr/>
                </a:tc>
              </a:tr>
              <a:tr h="370840">
                <a:tc>
                  <a:txBody>
                    <a:bodyPr/>
                    <a:lstStyle/>
                    <a:p>
                      <a:r>
                        <a:rPr lang="fr-FR" sz="2400" dirty="0" smtClean="0"/>
                        <a:t>Hommes</a:t>
                      </a:r>
                      <a:r>
                        <a:rPr lang="fr-FR" sz="2400" baseline="0" dirty="0" smtClean="0"/>
                        <a:t> 18-24 ans</a:t>
                      </a:r>
                      <a:endParaRPr lang="fr-FR" sz="2400" dirty="0"/>
                    </a:p>
                  </a:txBody>
                  <a:tcPr/>
                </a:tc>
                <a:tc>
                  <a:txBody>
                    <a:bodyPr/>
                    <a:lstStyle/>
                    <a:p>
                      <a:r>
                        <a:rPr lang="fr-FR" sz="2400" dirty="0" smtClean="0"/>
                        <a:t>15,5 ans</a:t>
                      </a:r>
                      <a:endParaRPr lang="fr-FR" sz="2400" dirty="0"/>
                    </a:p>
                  </a:txBody>
                  <a:tcPr/>
                </a:tc>
                <a:tc>
                  <a:txBody>
                    <a:bodyPr/>
                    <a:lstStyle/>
                    <a:p>
                      <a:r>
                        <a:rPr lang="fr-FR" sz="2400" dirty="0" smtClean="0"/>
                        <a:t>16,1 ans</a:t>
                      </a:r>
                      <a:endParaRPr lang="fr-FR" sz="2400"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2400" dirty="0" smtClean="0"/>
                        <a:t>Hommes</a:t>
                      </a:r>
                      <a:r>
                        <a:rPr lang="fr-FR" sz="2400" baseline="0" dirty="0" smtClean="0"/>
                        <a:t> 55-69 ans</a:t>
                      </a:r>
                      <a:endParaRPr lang="fr-FR" sz="2400" dirty="0" smtClean="0"/>
                    </a:p>
                  </a:txBody>
                  <a:tcPr/>
                </a:tc>
                <a:tc>
                  <a:txBody>
                    <a:bodyPr/>
                    <a:lstStyle/>
                    <a:p>
                      <a:r>
                        <a:rPr lang="fr-FR" sz="2400" dirty="0" smtClean="0"/>
                        <a:t>16,6</a:t>
                      </a:r>
                      <a:r>
                        <a:rPr lang="fr-FR" sz="2400" baseline="0" dirty="0" smtClean="0"/>
                        <a:t> ans</a:t>
                      </a:r>
                      <a:endParaRPr lang="fr-FR" sz="2400" dirty="0"/>
                    </a:p>
                  </a:txBody>
                  <a:tcPr/>
                </a:tc>
                <a:tc>
                  <a:txBody>
                    <a:bodyPr/>
                    <a:lstStyle/>
                    <a:p>
                      <a:r>
                        <a:rPr lang="fr-FR" sz="2400" dirty="0" smtClean="0"/>
                        <a:t>17,2</a:t>
                      </a:r>
                      <a:r>
                        <a:rPr lang="fr-FR" sz="2400" baseline="0" dirty="0" smtClean="0"/>
                        <a:t> ans</a:t>
                      </a:r>
                      <a:endParaRPr lang="fr-FR" sz="2400" dirty="0"/>
                    </a:p>
                  </a:txBody>
                  <a:tcPr/>
                </a:tc>
              </a:tr>
            </a:tbl>
          </a:graphicData>
        </a:graphic>
      </p:graphicFrame>
      <p:graphicFrame>
        <p:nvGraphicFramePr>
          <p:cNvPr id="5" name="Espace réservé du contenu 3"/>
          <p:cNvGraphicFramePr>
            <a:graphicFrameLocks/>
          </p:cNvGraphicFramePr>
          <p:nvPr/>
        </p:nvGraphicFramePr>
        <p:xfrm>
          <a:off x="611560" y="4509120"/>
          <a:ext cx="8229600" cy="1828800"/>
        </p:xfrm>
        <a:graphic>
          <a:graphicData uri="http://schemas.openxmlformats.org/drawingml/2006/table">
            <a:tbl>
              <a:tblPr firstRow="1" bandRow="1">
                <a:tableStyleId>{F5AB1C69-6EDB-4FF4-983F-18BD219EF322}</a:tableStyleId>
              </a:tblPr>
              <a:tblGrid>
                <a:gridCol w="2743200"/>
                <a:gridCol w="2743200"/>
                <a:gridCol w="2743200"/>
              </a:tblGrid>
              <a:tr h="370840">
                <a:tc>
                  <a:txBody>
                    <a:bodyPr/>
                    <a:lstStyle/>
                    <a:p>
                      <a:endParaRPr lang="fr-FR" sz="2400" dirty="0"/>
                    </a:p>
                  </a:txBody>
                  <a:tcPr/>
                </a:tc>
                <a:tc>
                  <a:txBody>
                    <a:bodyPr/>
                    <a:lstStyle/>
                    <a:p>
                      <a:r>
                        <a:rPr lang="fr-FR" sz="2400" dirty="0" smtClean="0"/>
                        <a:t>Guadeloupe</a:t>
                      </a:r>
                      <a:endParaRPr lang="fr-FR" sz="2400" dirty="0"/>
                    </a:p>
                  </a:txBody>
                  <a:tcPr/>
                </a:tc>
                <a:tc>
                  <a:txBody>
                    <a:bodyPr/>
                    <a:lstStyle/>
                    <a:p>
                      <a:r>
                        <a:rPr lang="fr-FR" sz="2400" dirty="0" smtClean="0"/>
                        <a:t>France Hexagonale</a:t>
                      </a:r>
                      <a:endParaRPr lang="fr-FR" sz="2400" dirty="0"/>
                    </a:p>
                  </a:txBody>
                  <a:tcPr/>
                </a:tc>
              </a:tr>
              <a:tr h="370840">
                <a:tc>
                  <a:txBody>
                    <a:bodyPr/>
                    <a:lstStyle/>
                    <a:p>
                      <a:r>
                        <a:rPr lang="fr-FR" sz="2400" dirty="0" smtClean="0"/>
                        <a:t>Femmes (18-69</a:t>
                      </a:r>
                      <a:r>
                        <a:rPr lang="fr-FR" sz="2400" baseline="0" dirty="0" smtClean="0"/>
                        <a:t> ans)</a:t>
                      </a:r>
                      <a:endParaRPr lang="fr-FR" sz="2400" dirty="0"/>
                    </a:p>
                  </a:txBody>
                  <a:tcPr/>
                </a:tc>
                <a:tc>
                  <a:txBody>
                    <a:bodyPr/>
                    <a:lstStyle/>
                    <a:p>
                      <a:r>
                        <a:rPr lang="fr-FR" sz="2400" dirty="0" smtClean="0"/>
                        <a:t>17,6</a:t>
                      </a:r>
                      <a:r>
                        <a:rPr lang="fr-FR" sz="2400" baseline="0" dirty="0" smtClean="0"/>
                        <a:t> ans</a:t>
                      </a:r>
                      <a:endParaRPr lang="fr-FR" sz="2400" dirty="0"/>
                    </a:p>
                  </a:txBody>
                  <a:tcPr/>
                </a:tc>
                <a:tc>
                  <a:txBody>
                    <a:bodyPr/>
                    <a:lstStyle/>
                    <a:p>
                      <a:endParaRPr lang="fr-FR" sz="2400" dirty="0"/>
                    </a:p>
                  </a:txBody>
                  <a:tcPr/>
                </a:tc>
              </a:tr>
              <a:tr h="370840">
                <a:tc>
                  <a:txBody>
                    <a:bodyPr/>
                    <a:lstStyle/>
                    <a:p>
                      <a:r>
                        <a:rPr lang="fr-FR" sz="2400" dirty="0" smtClean="0"/>
                        <a:t>Femmes</a:t>
                      </a:r>
                      <a:r>
                        <a:rPr lang="fr-FR" sz="2400" baseline="0" dirty="0" smtClean="0"/>
                        <a:t> 18-24 ans</a:t>
                      </a:r>
                      <a:endParaRPr lang="fr-FR" sz="2400" dirty="0"/>
                    </a:p>
                  </a:txBody>
                  <a:tcPr/>
                </a:tc>
                <a:tc>
                  <a:txBody>
                    <a:bodyPr/>
                    <a:lstStyle/>
                    <a:p>
                      <a:r>
                        <a:rPr lang="fr-FR" sz="2400" dirty="0" smtClean="0"/>
                        <a:t>16,8 ans</a:t>
                      </a:r>
                      <a:endParaRPr lang="fr-FR" sz="2400" dirty="0"/>
                    </a:p>
                  </a:txBody>
                  <a:tcPr/>
                </a:tc>
                <a:tc>
                  <a:txBody>
                    <a:bodyPr/>
                    <a:lstStyle/>
                    <a:p>
                      <a:r>
                        <a:rPr lang="fr-FR" sz="2400" dirty="0" smtClean="0"/>
                        <a:t>16,7 ans</a:t>
                      </a:r>
                      <a:endParaRPr lang="fr-FR" sz="2400"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2400" dirty="0" smtClean="0"/>
                        <a:t>Femmes</a:t>
                      </a:r>
                      <a:r>
                        <a:rPr lang="fr-FR" sz="2400" baseline="0" dirty="0" smtClean="0"/>
                        <a:t> 55-69 ans</a:t>
                      </a:r>
                      <a:endParaRPr lang="fr-FR" sz="2400" dirty="0" smtClean="0"/>
                    </a:p>
                  </a:txBody>
                  <a:tcPr/>
                </a:tc>
                <a:tc>
                  <a:txBody>
                    <a:bodyPr/>
                    <a:lstStyle/>
                    <a:p>
                      <a:r>
                        <a:rPr lang="fr-FR" sz="2400" dirty="0" smtClean="0"/>
                        <a:t>18,4 ans</a:t>
                      </a:r>
                      <a:endParaRPr lang="fr-FR" sz="2400" dirty="0"/>
                    </a:p>
                  </a:txBody>
                  <a:tcPr/>
                </a:tc>
                <a:tc>
                  <a:txBody>
                    <a:bodyPr/>
                    <a:lstStyle/>
                    <a:p>
                      <a:r>
                        <a:rPr lang="fr-FR" sz="2400" dirty="0" smtClean="0"/>
                        <a:t>17,2 ans</a:t>
                      </a:r>
                      <a:endParaRPr lang="fr-FR" sz="2400" dirty="0"/>
                    </a:p>
                  </a:txBody>
                  <a:tcPr/>
                </a:tc>
              </a:tr>
            </a:tbl>
          </a:graphicData>
        </a:graphic>
      </p:graphicFrame>
      <p:sp>
        <p:nvSpPr>
          <p:cNvPr id="7" name="ZoneTexte 6"/>
          <p:cNvSpPr txBox="1"/>
          <p:nvPr/>
        </p:nvSpPr>
        <p:spPr>
          <a:xfrm>
            <a:off x="5183560" y="6550223"/>
            <a:ext cx="3960440" cy="307777"/>
          </a:xfrm>
          <a:prstGeom prst="rect">
            <a:avLst/>
          </a:prstGeom>
          <a:noFill/>
        </p:spPr>
        <p:txBody>
          <a:bodyPr wrap="square" rtlCol="0">
            <a:spAutoFit/>
          </a:bodyPr>
          <a:lstStyle/>
          <a:p>
            <a:r>
              <a:rPr lang="fr-FR" sz="1400" i="1" dirty="0" smtClean="0"/>
              <a:t>Source : ORS IDF, </a:t>
            </a:r>
            <a:r>
              <a:rPr lang="fr-FR" sz="1400" i="1" dirty="0" err="1" smtClean="0"/>
              <a:t>Inpes</a:t>
            </a:r>
            <a:r>
              <a:rPr lang="fr-FR" sz="1400" i="1" dirty="0" smtClean="0"/>
              <a:t>, KABP 2011-12</a:t>
            </a:r>
            <a:endParaRPr lang="fr-FR" sz="1400" i="1"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1</a:t>
            </a:r>
            <a:r>
              <a:rPr lang="fr-FR" baseline="30000" dirty="0" smtClean="0"/>
              <a:t>er</a:t>
            </a:r>
            <a:r>
              <a:rPr lang="fr-FR" dirty="0" smtClean="0"/>
              <a:t> rapport  sexuel</a:t>
            </a:r>
            <a:br>
              <a:rPr lang="fr-FR" dirty="0" smtClean="0"/>
            </a:br>
            <a:endParaRPr lang="fr-FR" dirty="0"/>
          </a:p>
        </p:txBody>
      </p:sp>
      <p:graphicFrame>
        <p:nvGraphicFramePr>
          <p:cNvPr id="4" name="Espace réservé du contenu 3"/>
          <p:cNvGraphicFramePr>
            <a:graphicFrameLocks noGrp="1"/>
          </p:cNvGraphicFramePr>
          <p:nvPr>
            <p:ph idx="1"/>
          </p:nvPr>
        </p:nvGraphicFramePr>
        <p:xfrm>
          <a:off x="323528" y="2276872"/>
          <a:ext cx="8229600" cy="2804160"/>
        </p:xfrm>
        <a:graphic>
          <a:graphicData uri="http://schemas.openxmlformats.org/drawingml/2006/table">
            <a:tbl>
              <a:tblPr firstRow="1" bandRow="1">
                <a:tableStyleId>{93296810-A885-4BE3-A3E7-6D5BEEA58F35}</a:tableStyleId>
              </a:tblPr>
              <a:tblGrid>
                <a:gridCol w="2743200"/>
                <a:gridCol w="2743200"/>
                <a:gridCol w="2743200"/>
              </a:tblGrid>
              <a:tr h="370840">
                <a:tc>
                  <a:txBody>
                    <a:bodyPr/>
                    <a:lstStyle/>
                    <a:p>
                      <a:r>
                        <a:rPr lang="fr-FR" sz="3200" dirty="0" smtClean="0"/>
                        <a:t>Période du  1</a:t>
                      </a:r>
                      <a:r>
                        <a:rPr lang="fr-FR" sz="3200" baseline="30000" dirty="0" smtClean="0"/>
                        <a:t>er</a:t>
                      </a:r>
                      <a:r>
                        <a:rPr lang="fr-FR" sz="3200" baseline="0" dirty="0" smtClean="0"/>
                        <a:t> rapport sexuel </a:t>
                      </a:r>
                      <a:endParaRPr lang="fr-FR" sz="3200" dirty="0"/>
                    </a:p>
                  </a:txBody>
                  <a:tcPr/>
                </a:tc>
                <a:tc>
                  <a:txBody>
                    <a:bodyPr/>
                    <a:lstStyle/>
                    <a:p>
                      <a:r>
                        <a:rPr lang="fr-FR" sz="3200" dirty="0" smtClean="0"/>
                        <a:t>Hommes (DFA)</a:t>
                      </a:r>
                      <a:endParaRPr lang="fr-FR" sz="3200" dirty="0"/>
                    </a:p>
                  </a:txBody>
                  <a:tcPr/>
                </a:tc>
                <a:tc>
                  <a:txBody>
                    <a:bodyPr/>
                    <a:lstStyle/>
                    <a:p>
                      <a:r>
                        <a:rPr lang="fr-FR" sz="3200" dirty="0" smtClean="0"/>
                        <a:t>Femmes (DFA)</a:t>
                      </a:r>
                      <a:endParaRPr lang="fr-FR" sz="3200" dirty="0"/>
                    </a:p>
                  </a:txBody>
                  <a:tcPr/>
                </a:tc>
              </a:tr>
              <a:tr h="370840">
                <a:tc>
                  <a:txBody>
                    <a:bodyPr/>
                    <a:lstStyle/>
                    <a:p>
                      <a:r>
                        <a:rPr lang="fr-FR" sz="3200" dirty="0" smtClean="0"/>
                        <a:t>1995-1999</a:t>
                      </a:r>
                      <a:endParaRPr lang="fr-FR" sz="3200" dirty="0"/>
                    </a:p>
                  </a:txBody>
                  <a:tcPr/>
                </a:tc>
                <a:tc>
                  <a:txBody>
                    <a:bodyPr/>
                    <a:lstStyle/>
                    <a:p>
                      <a:r>
                        <a:rPr lang="fr-FR" sz="3200" dirty="0" smtClean="0"/>
                        <a:t>67</a:t>
                      </a:r>
                      <a:r>
                        <a:rPr lang="fr-FR" sz="3200" baseline="0" dirty="0" smtClean="0"/>
                        <a:t> %</a:t>
                      </a:r>
                      <a:endParaRPr lang="fr-FR" sz="32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3200" dirty="0" smtClean="0"/>
                        <a:t>71</a:t>
                      </a:r>
                      <a:r>
                        <a:rPr lang="fr-FR" sz="3200" baseline="0" dirty="0" smtClean="0"/>
                        <a:t> %</a:t>
                      </a:r>
                      <a:endParaRPr lang="fr-FR" sz="3200" dirty="0" smtClean="0"/>
                    </a:p>
                  </a:txBody>
                  <a:tcPr/>
                </a:tc>
              </a:tr>
              <a:tr h="370840">
                <a:tc>
                  <a:txBody>
                    <a:bodyPr/>
                    <a:lstStyle/>
                    <a:p>
                      <a:r>
                        <a:rPr lang="fr-FR" sz="3200" dirty="0" smtClean="0"/>
                        <a:t>2000-2004</a:t>
                      </a:r>
                      <a:endParaRPr lang="fr-FR" sz="3200" dirty="0"/>
                    </a:p>
                  </a:txBody>
                  <a:tcPr/>
                </a:tc>
                <a:tc>
                  <a:txBody>
                    <a:bodyPr/>
                    <a:lstStyle/>
                    <a:p>
                      <a:r>
                        <a:rPr lang="fr-FR" sz="3200" dirty="0" smtClean="0"/>
                        <a:t>76</a:t>
                      </a:r>
                      <a:r>
                        <a:rPr lang="fr-FR" sz="3200" baseline="0" dirty="0" smtClean="0"/>
                        <a:t> %</a:t>
                      </a:r>
                      <a:endParaRPr lang="fr-FR" sz="32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3200" baseline="0" dirty="0" smtClean="0"/>
                        <a:t>79 %</a:t>
                      </a:r>
                      <a:endParaRPr lang="fr-FR" sz="3200" dirty="0" smtClean="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3200" dirty="0" smtClean="0"/>
                        <a:t>2005-2011</a:t>
                      </a:r>
                    </a:p>
                  </a:txBody>
                  <a:tcPr/>
                </a:tc>
                <a:tc>
                  <a:txBody>
                    <a:bodyPr/>
                    <a:lstStyle/>
                    <a:p>
                      <a:r>
                        <a:rPr lang="fr-FR" sz="3200" dirty="0" smtClean="0"/>
                        <a:t>87</a:t>
                      </a:r>
                      <a:r>
                        <a:rPr lang="fr-FR" sz="3200" baseline="0" dirty="0" smtClean="0"/>
                        <a:t> %</a:t>
                      </a:r>
                      <a:endParaRPr lang="fr-FR" sz="32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3200" baseline="0" dirty="0" smtClean="0"/>
                        <a:t>84 %</a:t>
                      </a:r>
                      <a:endParaRPr lang="fr-FR" sz="3200" dirty="0" smtClean="0"/>
                    </a:p>
                  </a:txBody>
                  <a:tcPr/>
                </a:tc>
              </a:tr>
            </a:tbl>
          </a:graphicData>
        </a:graphic>
      </p:graphicFrame>
      <p:sp>
        <p:nvSpPr>
          <p:cNvPr id="6" name="ZoneTexte 5"/>
          <p:cNvSpPr txBox="1"/>
          <p:nvPr/>
        </p:nvSpPr>
        <p:spPr>
          <a:xfrm>
            <a:off x="0" y="1268760"/>
            <a:ext cx="9144000" cy="584775"/>
          </a:xfrm>
          <a:prstGeom prst="rect">
            <a:avLst/>
          </a:prstGeom>
          <a:noFill/>
        </p:spPr>
        <p:txBody>
          <a:bodyPr wrap="square" rtlCol="0">
            <a:spAutoFit/>
          </a:bodyPr>
          <a:lstStyle/>
          <a:p>
            <a:pPr algn="ctr"/>
            <a:r>
              <a:rPr lang="fr-FR" sz="3200" b="1" dirty="0" smtClean="0"/>
              <a:t>Généralisation de l’usage de préservatif (DFA)</a:t>
            </a:r>
            <a:endParaRPr lang="fr-FR" sz="3200" b="1" dirty="0"/>
          </a:p>
        </p:txBody>
      </p:sp>
      <p:sp>
        <p:nvSpPr>
          <p:cNvPr id="7" name="ZoneTexte 6"/>
          <p:cNvSpPr txBox="1"/>
          <p:nvPr/>
        </p:nvSpPr>
        <p:spPr>
          <a:xfrm>
            <a:off x="5183560" y="6550223"/>
            <a:ext cx="3960440" cy="307777"/>
          </a:xfrm>
          <a:prstGeom prst="rect">
            <a:avLst/>
          </a:prstGeom>
          <a:noFill/>
        </p:spPr>
        <p:txBody>
          <a:bodyPr wrap="square" rtlCol="0">
            <a:spAutoFit/>
          </a:bodyPr>
          <a:lstStyle/>
          <a:p>
            <a:r>
              <a:rPr lang="fr-FR" sz="1400" i="1" dirty="0" smtClean="0"/>
              <a:t>Source : ORS IDF, </a:t>
            </a:r>
            <a:r>
              <a:rPr lang="fr-FR" sz="1400" i="1" dirty="0" err="1" smtClean="0"/>
              <a:t>Inpes</a:t>
            </a:r>
            <a:r>
              <a:rPr lang="fr-FR" sz="1400" i="1" dirty="0" smtClean="0"/>
              <a:t>, KABP 2011-12</a:t>
            </a:r>
            <a:endParaRPr lang="fr-FR" sz="1400" i="1"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8928992" cy="908720"/>
          </a:xfrm>
        </p:spPr>
        <p:txBody>
          <a:bodyPr>
            <a:noAutofit/>
          </a:bodyPr>
          <a:lstStyle/>
          <a:p>
            <a:r>
              <a:rPr lang="fr-FR" sz="3600" dirty="0" smtClean="0"/>
              <a:t/>
            </a:r>
            <a:br>
              <a:rPr lang="fr-FR" sz="3600" dirty="0" smtClean="0"/>
            </a:br>
            <a:r>
              <a:rPr lang="fr-FR" sz="3200" dirty="0" err="1" smtClean="0"/>
              <a:t>Multipartenariat</a:t>
            </a:r>
            <a:r>
              <a:rPr lang="fr-FR" sz="3200" dirty="0" smtClean="0"/>
              <a:t> au cours des 12 derniers mois</a:t>
            </a:r>
            <a:br>
              <a:rPr lang="fr-FR" sz="3200" dirty="0" smtClean="0"/>
            </a:br>
            <a:endParaRPr lang="fr-FR" sz="3200" dirty="0"/>
          </a:p>
        </p:txBody>
      </p:sp>
      <p:graphicFrame>
        <p:nvGraphicFramePr>
          <p:cNvPr id="7" name="Espace réservé du contenu 6"/>
          <p:cNvGraphicFramePr>
            <a:graphicFrameLocks noGrp="1"/>
          </p:cNvGraphicFramePr>
          <p:nvPr>
            <p:ph idx="1"/>
          </p:nvPr>
        </p:nvGraphicFramePr>
        <p:xfrm>
          <a:off x="395536" y="1052736"/>
          <a:ext cx="8229600" cy="3816424"/>
        </p:xfrm>
        <a:graphic>
          <a:graphicData uri="http://schemas.openxmlformats.org/drawingml/2006/chart">
            <c:chart xmlns:c="http://schemas.openxmlformats.org/drawingml/2006/chart" xmlns:r="http://schemas.openxmlformats.org/officeDocument/2006/relationships" r:id="rId2"/>
          </a:graphicData>
        </a:graphic>
      </p:graphicFrame>
      <p:sp>
        <p:nvSpPr>
          <p:cNvPr id="8" name="ZoneTexte 7"/>
          <p:cNvSpPr txBox="1"/>
          <p:nvPr/>
        </p:nvSpPr>
        <p:spPr>
          <a:xfrm>
            <a:off x="251520" y="5103674"/>
            <a:ext cx="8496944" cy="1754326"/>
          </a:xfrm>
          <a:prstGeom prst="rect">
            <a:avLst/>
          </a:prstGeom>
          <a:solidFill>
            <a:schemeClr val="accent3">
              <a:lumMod val="40000"/>
              <a:lumOff val="60000"/>
            </a:schemeClr>
          </a:solidFill>
        </p:spPr>
        <p:txBody>
          <a:bodyPr wrap="square" rtlCol="0">
            <a:spAutoFit/>
          </a:bodyPr>
          <a:lstStyle/>
          <a:p>
            <a:pPr>
              <a:lnSpc>
                <a:spcPct val="150000"/>
              </a:lnSpc>
              <a:buFont typeface="Arial" pitchFamily="34" charset="0"/>
              <a:buChar char="•"/>
            </a:pPr>
            <a:r>
              <a:rPr lang="fr-FR" sz="2400" dirty="0" smtClean="0"/>
              <a:t>57 % des </a:t>
            </a:r>
            <a:r>
              <a:rPr lang="fr-FR" sz="2400" u="sng" dirty="0" smtClean="0"/>
              <a:t>hommes multipartenaires </a:t>
            </a:r>
            <a:r>
              <a:rPr lang="fr-FR" sz="2400" dirty="0" smtClean="0"/>
              <a:t>: des relations simultanées</a:t>
            </a:r>
          </a:p>
          <a:p>
            <a:pPr>
              <a:lnSpc>
                <a:spcPct val="150000"/>
              </a:lnSpc>
              <a:buFont typeface="Arial" pitchFamily="34" charset="0"/>
              <a:buChar char="•"/>
            </a:pPr>
            <a:r>
              <a:rPr lang="fr-FR" sz="2400" dirty="0" smtClean="0"/>
              <a:t>Souvent une relation durable + une relation ponctuelle</a:t>
            </a:r>
          </a:p>
          <a:p>
            <a:pPr>
              <a:lnSpc>
                <a:spcPct val="150000"/>
              </a:lnSpc>
              <a:buFont typeface="Arial" pitchFamily="34" charset="0"/>
              <a:buChar char="•"/>
            </a:pPr>
            <a:r>
              <a:rPr lang="fr-FR" sz="2400" dirty="0" smtClean="0"/>
              <a:t> 80 % des </a:t>
            </a:r>
            <a:r>
              <a:rPr lang="fr-FR" sz="2400" u="sng" dirty="0" smtClean="0"/>
              <a:t>femmes multipartenaires </a:t>
            </a:r>
            <a:r>
              <a:rPr lang="fr-FR" sz="2400" dirty="0" smtClean="0"/>
              <a:t>: relations successives</a:t>
            </a:r>
          </a:p>
        </p:txBody>
      </p:sp>
      <p:sp>
        <p:nvSpPr>
          <p:cNvPr id="9" name="ZoneTexte 8"/>
          <p:cNvSpPr txBox="1"/>
          <p:nvPr/>
        </p:nvSpPr>
        <p:spPr>
          <a:xfrm>
            <a:off x="6084168" y="4869160"/>
            <a:ext cx="3960440" cy="307777"/>
          </a:xfrm>
          <a:prstGeom prst="rect">
            <a:avLst/>
          </a:prstGeom>
          <a:noFill/>
        </p:spPr>
        <p:txBody>
          <a:bodyPr wrap="square" rtlCol="0">
            <a:spAutoFit/>
          </a:bodyPr>
          <a:lstStyle/>
          <a:p>
            <a:r>
              <a:rPr lang="fr-FR" sz="1400" i="1" dirty="0" smtClean="0"/>
              <a:t>Source : ORS IDF, </a:t>
            </a:r>
            <a:r>
              <a:rPr lang="fr-FR" sz="1400" i="1" dirty="0" err="1" smtClean="0"/>
              <a:t>Inpes</a:t>
            </a:r>
            <a:r>
              <a:rPr lang="fr-FR" sz="1400" i="1" dirty="0" smtClean="0"/>
              <a:t>, KABP 2011-12</a:t>
            </a:r>
            <a:endParaRPr lang="fr-FR" sz="1400" i="1"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8928992" cy="1052736"/>
          </a:xfrm>
        </p:spPr>
        <p:txBody>
          <a:bodyPr>
            <a:noAutofit/>
          </a:bodyPr>
          <a:lstStyle/>
          <a:p>
            <a:r>
              <a:rPr lang="fr-FR" sz="3600" dirty="0" smtClean="0"/>
              <a:t/>
            </a:r>
            <a:br>
              <a:rPr lang="fr-FR" sz="3600" dirty="0" smtClean="0"/>
            </a:br>
            <a:r>
              <a:rPr lang="fr-FR" sz="3600" dirty="0" err="1" smtClean="0"/>
              <a:t>Multipartenariat</a:t>
            </a:r>
            <a:r>
              <a:rPr lang="fr-FR" sz="3600" dirty="0" smtClean="0"/>
              <a:t> et Usage du préservatif </a:t>
            </a:r>
            <a:br>
              <a:rPr lang="fr-FR" sz="3600" dirty="0" smtClean="0"/>
            </a:br>
            <a:r>
              <a:rPr lang="fr-FR" sz="3600" dirty="0" smtClean="0"/>
              <a:t> </a:t>
            </a:r>
            <a:r>
              <a:rPr lang="fr-FR" sz="2800" dirty="0" smtClean="0"/>
              <a:t>au cours des 12 derniers mois</a:t>
            </a:r>
            <a:r>
              <a:rPr lang="fr-FR" sz="3600" dirty="0" smtClean="0"/>
              <a:t/>
            </a:r>
            <a:br>
              <a:rPr lang="fr-FR" sz="3600" dirty="0" smtClean="0"/>
            </a:br>
            <a:endParaRPr lang="fr-FR" sz="3600" dirty="0"/>
          </a:p>
        </p:txBody>
      </p:sp>
      <p:graphicFrame>
        <p:nvGraphicFramePr>
          <p:cNvPr id="7" name="Espace réservé du contenu 6"/>
          <p:cNvGraphicFramePr>
            <a:graphicFrameLocks noGrp="1"/>
          </p:cNvGraphicFramePr>
          <p:nvPr>
            <p:ph idx="1"/>
          </p:nvPr>
        </p:nvGraphicFramePr>
        <p:xfrm>
          <a:off x="0" y="1052736"/>
          <a:ext cx="9144000" cy="4032449"/>
        </p:xfrm>
        <a:graphic>
          <a:graphicData uri="http://schemas.openxmlformats.org/drawingml/2006/chart">
            <c:chart xmlns:c="http://schemas.openxmlformats.org/drawingml/2006/chart" xmlns:r="http://schemas.openxmlformats.org/officeDocument/2006/relationships" r:id="rId2"/>
          </a:graphicData>
        </a:graphic>
      </p:graphicFrame>
      <p:sp>
        <p:nvSpPr>
          <p:cNvPr id="8" name="ZoneTexte 7"/>
          <p:cNvSpPr txBox="1"/>
          <p:nvPr/>
        </p:nvSpPr>
        <p:spPr>
          <a:xfrm>
            <a:off x="0" y="5013176"/>
            <a:ext cx="8496944" cy="1569660"/>
          </a:xfrm>
          <a:prstGeom prst="rect">
            <a:avLst/>
          </a:prstGeom>
          <a:solidFill>
            <a:schemeClr val="accent3">
              <a:lumMod val="40000"/>
              <a:lumOff val="60000"/>
            </a:schemeClr>
          </a:solidFill>
        </p:spPr>
        <p:txBody>
          <a:bodyPr wrap="square" rtlCol="0">
            <a:spAutoFit/>
          </a:bodyPr>
          <a:lstStyle/>
          <a:p>
            <a:pPr>
              <a:buFont typeface="Arial" pitchFamily="34" charset="0"/>
              <a:buChar char="•"/>
            </a:pPr>
            <a:r>
              <a:rPr lang="fr-FR" sz="2400" dirty="0" smtClean="0"/>
              <a:t>Utilisation moindre du préservatif :</a:t>
            </a:r>
          </a:p>
          <a:p>
            <a:pPr lvl="1">
              <a:buFont typeface="Arial" pitchFamily="34" charset="0"/>
              <a:buChar char="•"/>
            </a:pPr>
            <a:r>
              <a:rPr lang="fr-FR" sz="2400" dirty="0" smtClean="0"/>
              <a:t>  femmes</a:t>
            </a:r>
          </a:p>
          <a:p>
            <a:pPr lvl="1">
              <a:buFont typeface="Arial" pitchFamily="34" charset="0"/>
              <a:buChar char="•"/>
            </a:pPr>
            <a:r>
              <a:rPr lang="fr-FR" sz="2400" dirty="0" smtClean="0"/>
              <a:t>Personnes vivant en couple</a:t>
            </a:r>
          </a:p>
          <a:p>
            <a:pPr lvl="1">
              <a:buFont typeface="Arial" pitchFamily="34" charset="0"/>
              <a:buChar char="•"/>
            </a:pPr>
            <a:r>
              <a:rPr lang="fr-FR" sz="2400" dirty="0" smtClean="0"/>
              <a:t>Opinions défavorables sur le préservatif</a:t>
            </a:r>
          </a:p>
        </p:txBody>
      </p:sp>
      <p:sp>
        <p:nvSpPr>
          <p:cNvPr id="5" name="Rectangle à coins arrondis 4"/>
          <p:cNvSpPr/>
          <p:nvPr/>
        </p:nvSpPr>
        <p:spPr>
          <a:xfrm>
            <a:off x="5580112" y="5085184"/>
            <a:ext cx="2736304" cy="1224136"/>
          </a:xfrm>
          <a:prstGeom prst="round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400" dirty="0" smtClean="0"/>
              <a:t>Parmi les  multipartenaires</a:t>
            </a:r>
            <a:endParaRPr lang="fr-FR" sz="2400" dirty="0"/>
          </a:p>
        </p:txBody>
      </p:sp>
      <p:sp>
        <p:nvSpPr>
          <p:cNvPr id="6" name="ZoneTexte 5"/>
          <p:cNvSpPr txBox="1"/>
          <p:nvPr/>
        </p:nvSpPr>
        <p:spPr>
          <a:xfrm>
            <a:off x="6084168" y="6550223"/>
            <a:ext cx="3960440" cy="307777"/>
          </a:xfrm>
          <a:prstGeom prst="rect">
            <a:avLst/>
          </a:prstGeom>
          <a:noFill/>
        </p:spPr>
        <p:txBody>
          <a:bodyPr wrap="square" rtlCol="0">
            <a:spAutoFit/>
          </a:bodyPr>
          <a:lstStyle/>
          <a:p>
            <a:r>
              <a:rPr lang="fr-FR" sz="1400" i="1" dirty="0" smtClean="0"/>
              <a:t>Source : ORS IDF, </a:t>
            </a:r>
            <a:r>
              <a:rPr lang="fr-FR" sz="1400" i="1" dirty="0" err="1" smtClean="0"/>
              <a:t>Inpes</a:t>
            </a:r>
            <a:r>
              <a:rPr lang="fr-FR" sz="1400" i="1" dirty="0" smtClean="0"/>
              <a:t>, KABP 2011-12</a:t>
            </a:r>
            <a:endParaRPr lang="fr-FR" sz="1400" i="1"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914</TotalTime>
  <Words>1492</Words>
  <Application>Microsoft Office PowerPoint</Application>
  <PresentationFormat>Affichage à l'écran (4:3)</PresentationFormat>
  <Paragraphs>316</Paragraphs>
  <Slides>24</Slides>
  <Notes>7</Notes>
  <HiddenSlides>0</HiddenSlides>
  <MMClips>0</MMClips>
  <ScaleCrop>false</ScaleCrop>
  <HeadingPairs>
    <vt:vector size="4" baseType="variant">
      <vt:variant>
        <vt:lpstr>Thème</vt:lpstr>
      </vt:variant>
      <vt:variant>
        <vt:i4>1</vt:i4>
      </vt:variant>
      <vt:variant>
        <vt:lpstr>Titres des diapositives</vt:lpstr>
      </vt:variant>
      <vt:variant>
        <vt:i4>24</vt:i4>
      </vt:variant>
    </vt:vector>
  </HeadingPairs>
  <TitlesOfParts>
    <vt:vector size="25" baseType="lpstr">
      <vt:lpstr>Thème Office</vt:lpstr>
      <vt:lpstr>Séminaire Santé sexuelle</vt:lpstr>
      <vt:lpstr>Epidémiologie de la sexualité en Guadeloupe</vt:lpstr>
      <vt:lpstr>Epidémiologie de la sexualité en Guadeloupe</vt:lpstr>
      <vt:lpstr>Epidémiologie de la sexualité   en Guadeloupe</vt:lpstr>
      <vt:lpstr>Epidémiologie de la sexualité   en Guadeloupe</vt:lpstr>
      <vt:lpstr>1er rapport  sexuel Age médian</vt:lpstr>
      <vt:lpstr>1er rapport  sexuel </vt:lpstr>
      <vt:lpstr> Multipartenariat au cours des 12 derniers mois </vt:lpstr>
      <vt:lpstr> Multipartenariat et Usage du préservatif   au cours des 12 derniers mois </vt:lpstr>
      <vt:lpstr>Orientations sexuelles Pratiques </vt:lpstr>
      <vt:lpstr>Orientations sexuelles Opinions sur l’homosexualité </vt:lpstr>
      <vt:lpstr>Epidémiologie de la sexualité   en Guadeloupe</vt:lpstr>
      <vt:lpstr>1er rapport sexuel Sous  la contrainte</vt:lpstr>
      <vt:lpstr>Violences sexuelles</vt:lpstr>
      <vt:lpstr>Epidémiologie de la sexualité   en Guadeloupe</vt:lpstr>
      <vt:lpstr>Grossesses non prévues  au cours des 5 dernières années</vt:lpstr>
      <vt:lpstr>Connaissances sur la contraception et pratiques contraceptives</vt:lpstr>
      <vt:lpstr>Grossesses non prévues, IVG</vt:lpstr>
      <vt:lpstr>Contraception lors du dernier rapport sexuel </vt:lpstr>
      <vt:lpstr>Epidémiologie de la sexualité   en Guadeloupe</vt:lpstr>
      <vt:lpstr>Recours au dépistage  VIH Un niveau de recours élevé Amélioration de la représentation </vt:lpstr>
      <vt:lpstr>VIH Sida</vt:lpstr>
      <vt:lpstr>Epidémiologie de la sexualité en Guadeloupe</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Vanessa</dc:creator>
  <cp:lastModifiedBy>SOIZEAU JULIA (julia.soizeau)</cp:lastModifiedBy>
  <cp:revision>20</cp:revision>
  <dcterms:created xsi:type="dcterms:W3CDTF">2014-01-14T01:06:32Z</dcterms:created>
  <dcterms:modified xsi:type="dcterms:W3CDTF">2014-02-24T16:37:16Z</dcterms:modified>
</cp:coreProperties>
</file>