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81" r:id="rId4"/>
    <p:sldId id="262" r:id="rId5"/>
    <p:sldId id="265" r:id="rId6"/>
    <p:sldId id="266" r:id="rId7"/>
    <p:sldId id="278" r:id="rId8"/>
    <p:sldId id="280" r:id="rId9"/>
    <p:sldId id="279" r:id="rId10"/>
    <p:sldId id="276" r:id="rId11"/>
  </p:sldIdLst>
  <p:sldSz cx="9906000" cy="6858000" type="A4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36728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73456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10183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46911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683639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020367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2357095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2693822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ouchet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E19"/>
    <a:srgbClr val="73A4A1"/>
    <a:srgbClr val="AD006D"/>
    <a:srgbClr val="3D5F8A"/>
    <a:srgbClr val="9DCDE3"/>
    <a:srgbClr val="254C96"/>
    <a:srgbClr val="FFA316"/>
    <a:srgbClr val="B6C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9" d="100"/>
          <a:sy n="99" d="100"/>
        </p:scale>
        <p:origin x="-90" y="-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A1BCB-98C6-470A-A450-EFAEDD20FC2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64AA4A-7AD8-478D-9F35-0485DC914896}">
      <dgm:prSet phldrT="[Texte]"/>
      <dgm:spPr>
        <a:solidFill>
          <a:srgbClr val="AD006D"/>
        </a:solidFill>
      </dgm:spPr>
      <dgm:t>
        <a:bodyPr/>
        <a:lstStyle/>
        <a:p>
          <a:r>
            <a:rPr lang="fr-FR" dirty="0" smtClean="0"/>
            <a:t>Proposition de questionnaire</a:t>
          </a:r>
          <a:endParaRPr lang="fr-FR" dirty="0"/>
        </a:p>
      </dgm:t>
    </dgm:pt>
    <dgm:pt modelId="{3BA1DC70-BE7C-4198-97E0-01977B75F447}" type="parTrans" cxnId="{2624D249-2CB6-4B99-B374-D1A943C50528}">
      <dgm:prSet/>
      <dgm:spPr/>
      <dgm:t>
        <a:bodyPr/>
        <a:lstStyle/>
        <a:p>
          <a:endParaRPr lang="fr-FR"/>
        </a:p>
      </dgm:t>
    </dgm:pt>
    <dgm:pt modelId="{47973942-BE10-427C-80EF-36A1A6190430}" type="sibTrans" cxnId="{2624D249-2CB6-4B99-B374-D1A943C50528}">
      <dgm:prSet/>
      <dgm:spPr>
        <a:solidFill>
          <a:srgbClr val="AD006D">
            <a:alpha val="50000"/>
          </a:srgbClr>
        </a:solidFill>
      </dgm:spPr>
      <dgm:t>
        <a:bodyPr/>
        <a:lstStyle/>
        <a:p>
          <a:endParaRPr lang="fr-FR"/>
        </a:p>
      </dgm:t>
    </dgm:pt>
    <dgm:pt modelId="{F0D39E9F-D93E-4F2F-9F41-295ACFE28DC8}">
      <dgm:prSet phldrT="[Texte]"/>
      <dgm:spPr>
        <a:solidFill>
          <a:srgbClr val="AD006D"/>
        </a:solidFill>
      </dgm:spPr>
      <dgm:t>
        <a:bodyPr/>
        <a:lstStyle/>
        <a:p>
          <a:r>
            <a:rPr lang="fr-FR" dirty="0" smtClean="0"/>
            <a:t>Discussions</a:t>
          </a:r>
          <a:endParaRPr lang="fr-FR" dirty="0"/>
        </a:p>
      </dgm:t>
    </dgm:pt>
    <dgm:pt modelId="{04F664EA-1D3D-4358-ABC7-D3E40CBE9BD2}" type="parTrans" cxnId="{D6FAC0B9-841B-43C2-976A-A04F7DB4D0DF}">
      <dgm:prSet/>
      <dgm:spPr/>
      <dgm:t>
        <a:bodyPr/>
        <a:lstStyle/>
        <a:p>
          <a:endParaRPr lang="fr-FR"/>
        </a:p>
      </dgm:t>
    </dgm:pt>
    <dgm:pt modelId="{FEF4A87F-2A87-4F3F-9E01-BBF8DB4B7B24}" type="sibTrans" cxnId="{D6FAC0B9-841B-43C2-976A-A04F7DB4D0DF}">
      <dgm:prSet/>
      <dgm:spPr>
        <a:solidFill>
          <a:srgbClr val="AD006D">
            <a:alpha val="50000"/>
          </a:srgbClr>
        </a:solidFill>
      </dgm:spPr>
      <dgm:t>
        <a:bodyPr/>
        <a:lstStyle/>
        <a:p>
          <a:endParaRPr lang="fr-FR"/>
        </a:p>
      </dgm:t>
    </dgm:pt>
    <dgm:pt modelId="{9DC6CF26-FD71-4092-A51D-1840A85FFBD0}">
      <dgm:prSet phldrT="[Texte]"/>
      <dgm:spPr>
        <a:solidFill>
          <a:srgbClr val="AD006D"/>
        </a:solidFill>
      </dgm:spPr>
      <dgm:t>
        <a:bodyPr/>
        <a:lstStyle/>
        <a:p>
          <a:r>
            <a:rPr lang="fr-FR" dirty="0" smtClean="0"/>
            <a:t>Modification du questionnaire</a:t>
          </a:r>
          <a:endParaRPr lang="fr-FR" dirty="0"/>
        </a:p>
      </dgm:t>
    </dgm:pt>
    <dgm:pt modelId="{805DD1B7-B8AF-4432-A4A3-FB9EC06DB954}" type="parTrans" cxnId="{AA93060B-DEA3-4925-9A30-4623A6687C11}">
      <dgm:prSet/>
      <dgm:spPr/>
      <dgm:t>
        <a:bodyPr/>
        <a:lstStyle/>
        <a:p>
          <a:endParaRPr lang="fr-FR"/>
        </a:p>
      </dgm:t>
    </dgm:pt>
    <dgm:pt modelId="{D8144054-AA46-4EDA-994E-E236339C60BB}" type="sibTrans" cxnId="{AA93060B-DEA3-4925-9A30-4623A6687C11}">
      <dgm:prSet/>
      <dgm:spPr>
        <a:solidFill>
          <a:srgbClr val="AD006D">
            <a:alpha val="50000"/>
          </a:srgbClr>
        </a:solidFill>
      </dgm:spPr>
      <dgm:t>
        <a:bodyPr/>
        <a:lstStyle/>
        <a:p>
          <a:endParaRPr lang="fr-FR"/>
        </a:p>
      </dgm:t>
    </dgm:pt>
    <dgm:pt modelId="{2EC800DE-1FF7-4E2C-8093-068F2E73E36E}" type="pres">
      <dgm:prSet presAssocID="{13AA1BCB-98C6-470A-A450-EFAEDD20FC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AF3491-150A-4EC8-BA03-59FA3F98458B}" type="pres">
      <dgm:prSet presAssocID="{4964AA4A-7AD8-478D-9F35-0485DC9148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C8D872-E650-46D3-B753-27DF91B189E6}" type="pres">
      <dgm:prSet presAssocID="{47973942-BE10-427C-80EF-36A1A6190430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DDA12B8-F227-4884-A467-EEAF81174828}" type="pres">
      <dgm:prSet presAssocID="{47973942-BE10-427C-80EF-36A1A6190430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0FFCEE7B-FC70-41B1-969E-B33CDE7A2D7D}" type="pres">
      <dgm:prSet presAssocID="{F0D39E9F-D93E-4F2F-9F41-295ACFE28D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BB2E5-C36C-4DB2-B142-C1B811A710C4}" type="pres">
      <dgm:prSet presAssocID="{FEF4A87F-2A87-4F3F-9E01-BBF8DB4B7B24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E9291F7-C3BF-478D-A18E-0C1688FDFD3B}" type="pres">
      <dgm:prSet presAssocID="{FEF4A87F-2A87-4F3F-9E01-BBF8DB4B7B24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313F64B6-AC39-46BF-A2EB-5E5948D45283}" type="pres">
      <dgm:prSet presAssocID="{9DC6CF26-FD71-4092-A51D-1840A85FFB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195D73-BA05-4B2C-92B3-7E748B830C80}" type="pres">
      <dgm:prSet presAssocID="{D8144054-AA46-4EDA-994E-E236339C60BB}" presName="sibTrans" presStyleLbl="sibTrans2D1" presStyleIdx="2" presStyleCnt="3"/>
      <dgm:spPr/>
      <dgm:t>
        <a:bodyPr/>
        <a:lstStyle/>
        <a:p>
          <a:endParaRPr lang="fr-FR"/>
        </a:p>
      </dgm:t>
    </dgm:pt>
    <dgm:pt modelId="{327F1B20-7C37-415E-80FA-B1B7542694BD}" type="pres">
      <dgm:prSet presAssocID="{D8144054-AA46-4EDA-994E-E236339C60BB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E761ED80-8FE2-4615-A216-DE7DB8270F2D}" type="presOf" srcId="{47973942-BE10-427C-80EF-36A1A6190430}" destId="{6DDA12B8-F227-4884-A467-EEAF81174828}" srcOrd="1" destOrd="0" presId="urn:microsoft.com/office/officeart/2005/8/layout/cycle2"/>
    <dgm:cxn modelId="{AA93060B-DEA3-4925-9A30-4623A6687C11}" srcId="{13AA1BCB-98C6-470A-A450-EFAEDD20FC22}" destId="{9DC6CF26-FD71-4092-A51D-1840A85FFBD0}" srcOrd="2" destOrd="0" parTransId="{805DD1B7-B8AF-4432-A4A3-FB9EC06DB954}" sibTransId="{D8144054-AA46-4EDA-994E-E236339C60BB}"/>
    <dgm:cxn modelId="{236DBA06-0D98-43CE-BE9E-33E67D97D9A1}" type="presOf" srcId="{FEF4A87F-2A87-4F3F-9E01-BBF8DB4B7B24}" destId="{AE9291F7-C3BF-478D-A18E-0C1688FDFD3B}" srcOrd="1" destOrd="0" presId="urn:microsoft.com/office/officeart/2005/8/layout/cycle2"/>
    <dgm:cxn modelId="{159E4498-0DC3-4A57-8465-0648E368C7A8}" type="presOf" srcId="{4964AA4A-7AD8-478D-9F35-0485DC914896}" destId="{9DAF3491-150A-4EC8-BA03-59FA3F98458B}" srcOrd="0" destOrd="0" presId="urn:microsoft.com/office/officeart/2005/8/layout/cycle2"/>
    <dgm:cxn modelId="{E7AF2066-220C-4601-BD15-356C3E08510C}" type="presOf" srcId="{D8144054-AA46-4EDA-994E-E236339C60BB}" destId="{327F1B20-7C37-415E-80FA-B1B7542694BD}" srcOrd="1" destOrd="0" presId="urn:microsoft.com/office/officeart/2005/8/layout/cycle2"/>
    <dgm:cxn modelId="{2624D249-2CB6-4B99-B374-D1A943C50528}" srcId="{13AA1BCB-98C6-470A-A450-EFAEDD20FC22}" destId="{4964AA4A-7AD8-478D-9F35-0485DC914896}" srcOrd="0" destOrd="0" parTransId="{3BA1DC70-BE7C-4198-97E0-01977B75F447}" sibTransId="{47973942-BE10-427C-80EF-36A1A6190430}"/>
    <dgm:cxn modelId="{D5B1D390-6BCD-4847-9E11-ADA125FE5A0D}" type="presOf" srcId="{9DC6CF26-FD71-4092-A51D-1840A85FFBD0}" destId="{313F64B6-AC39-46BF-A2EB-5E5948D45283}" srcOrd="0" destOrd="0" presId="urn:microsoft.com/office/officeart/2005/8/layout/cycle2"/>
    <dgm:cxn modelId="{C1456166-2EA5-4742-84C3-97CDD61B48DE}" type="presOf" srcId="{F0D39E9F-D93E-4F2F-9F41-295ACFE28DC8}" destId="{0FFCEE7B-FC70-41B1-969E-B33CDE7A2D7D}" srcOrd="0" destOrd="0" presId="urn:microsoft.com/office/officeart/2005/8/layout/cycle2"/>
    <dgm:cxn modelId="{BBBAA7A5-DA7A-4F29-B041-A4C870C70D99}" type="presOf" srcId="{FEF4A87F-2A87-4F3F-9E01-BBF8DB4B7B24}" destId="{3EEBB2E5-C36C-4DB2-B142-C1B811A710C4}" srcOrd="0" destOrd="0" presId="urn:microsoft.com/office/officeart/2005/8/layout/cycle2"/>
    <dgm:cxn modelId="{FBEC64D7-130D-4C6B-B6E2-C12FBF7059AE}" type="presOf" srcId="{13AA1BCB-98C6-470A-A450-EFAEDD20FC22}" destId="{2EC800DE-1FF7-4E2C-8093-068F2E73E36E}" srcOrd="0" destOrd="0" presId="urn:microsoft.com/office/officeart/2005/8/layout/cycle2"/>
    <dgm:cxn modelId="{C9637869-4DF4-477D-9B13-C9F4B92E9797}" type="presOf" srcId="{D8144054-AA46-4EDA-994E-E236339C60BB}" destId="{60195D73-BA05-4B2C-92B3-7E748B830C80}" srcOrd="0" destOrd="0" presId="urn:microsoft.com/office/officeart/2005/8/layout/cycle2"/>
    <dgm:cxn modelId="{D6FAC0B9-841B-43C2-976A-A04F7DB4D0DF}" srcId="{13AA1BCB-98C6-470A-A450-EFAEDD20FC22}" destId="{F0D39E9F-D93E-4F2F-9F41-295ACFE28DC8}" srcOrd="1" destOrd="0" parTransId="{04F664EA-1D3D-4358-ABC7-D3E40CBE9BD2}" sibTransId="{FEF4A87F-2A87-4F3F-9E01-BBF8DB4B7B24}"/>
    <dgm:cxn modelId="{8617E611-BB5C-4330-BC58-720E74C2C11C}" type="presOf" srcId="{47973942-BE10-427C-80EF-36A1A6190430}" destId="{E2C8D872-E650-46D3-B753-27DF91B189E6}" srcOrd="0" destOrd="0" presId="urn:microsoft.com/office/officeart/2005/8/layout/cycle2"/>
    <dgm:cxn modelId="{52A6CE46-2404-4D22-B079-7D6430DC4D76}" type="presParOf" srcId="{2EC800DE-1FF7-4E2C-8093-068F2E73E36E}" destId="{9DAF3491-150A-4EC8-BA03-59FA3F98458B}" srcOrd="0" destOrd="0" presId="urn:microsoft.com/office/officeart/2005/8/layout/cycle2"/>
    <dgm:cxn modelId="{6C12BBF3-1129-4ADF-9E71-AACD56A983DE}" type="presParOf" srcId="{2EC800DE-1FF7-4E2C-8093-068F2E73E36E}" destId="{E2C8D872-E650-46D3-B753-27DF91B189E6}" srcOrd="1" destOrd="0" presId="urn:microsoft.com/office/officeart/2005/8/layout/cycle2"/>
    <dgm:cxn modelId="{8833BA4A-81FD-46E2-BD61-1B87FE74D9C0}" type="presParOf" srcId="{E2C8D872-E650-46D3-B753-27DF91B189E6}" destId="{6DDA12B8-F227-4884-A467-EEAF81174828}" srcOrd="0" destOrd="0" presId="urn:microsoft.com/office/officeart/2005/8/layout/cycle2"/>
    <dgm:cxn modelId="{0B739014-5F27-494B-8D7C-7DD51F346FB7}" type="presParOf" srcId="{2EC800DE-1FF7-4E2C-8093-068F2E73E36E}" destId="{0FFCEE7B-FC70-41B1-969E-B33CDE7A2D7D}" srcOrd="2" destOrd="0" presId="urn:microsoft.com/office/officeart/2005/8/layout/cycle2"/>
    <dgm:cxn modelId="{A7BC8945-F231-4EC1-84E9-3CE9C9606AED}" type="presParOf" srcId="{2EC800DE-1FF7-4E2C-8093-068F2E73E36E}" destId="{3EEBB2E5-C36C-4DB2-B142-C1B811A710C4}" srcOrd="3" destOrd="0" presId="urn:microsoft.com/office/officeart/2005/8/layout/cycle2"/>
    <dgm:cxn modelId="{79E179F3-A5B6-45A2-B74A-7F2B659220C1}" type="presParOf" srcId="{3EEBB2E5-C36C-4DB2-B142-C1B811A710C4}" destId="{AE9291F7-C3BF-478D-A18E-0C1688FDFD3B}" srcOrd="0" destOrd="0" presId="urn:microsoft.com/office/officeart/2005/8/layout/cycle2"/>
    <dgm:cxn modelId="{1667B225-53EE-4682-BFCE-507B4EDFB372}" type="presParOf" srcId="{2EC800DE-1FF7-4E2C-8093-068F2E73E36E}" destId="{313F64B6-AC39-46BF-A2EB-5E5948D45283}" srcOrd="4" destOrd="0" presId="urn:microsoft.com/office/officeart/2005/8/layout/cycle2"/>
    <dgm:cxn modelId="{66131210-A860-4FCE-8866-26B8ADC8926B}" type="presParOf" srcId="{2EC800DE-1FF7-4E2C-8093-068F2E73E36E}" destId="{60195D73-BA05-4B2C-92B3-7E748B830C80}" srcOrd="5" destOrd="0" presId="urn:microsoft.com/office/officeart/2005/8/layout/cycle2"/>
    <dgm:cxn modelId="{AAD5BAD3-48FC-4640-8011-85FB71F8AB68}" type="presParOf" srcId="{60195D73-BA05-4B2C-92B3-7E748B830C80}" destId="{327F1B20-7C37-415E-80FA-B1B7542694BD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F3491-150A-4EC8-BA03-59FA3F98458B}">
      <dsp:nvSpPr>
        <dsp:cNvPr id="0" name=""/>
        <dsp:cNvSpPr/>
      </dsp:nvSpPr>
      <dsp:spPr>
        <a:xfrm>
          <a:off x="1487795" y="440"/>
          <a:ext cx="1164361" cy="1164361"/>
        </a:xfrm>
        <a:prstGeom prst="ellipse">
          <a:avLst/>
        </a:prstGeom>
        <a:solidFill>
          <a:srgbClr val="AD00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Proposition de questionnaire</a:t>
          </a:r>
          <a:endParaRPr lang="fr-FR" sz="1000" kern="1200" dirty="0"/>
        </a:p>
      </dsp:txBody>
      <dsp:txXfrm>
        <a:off x="1658312" y="170957"/>
        <a:ext cx="823327" cy="823327"/>
      </dsp:txXfrm>
    </dsp:sp>
    <dsp:sp modelId="{E2C8D872-E650-46D3-B753-27DF91B189E6}">
      <dsp:nvSpPr>
        <dsp:cNvPr id="0" name=""/>
        <dsp:cNvSpPr/>
      </dsp:nvSpPr>
      <dsp:spPr>
        <a:xfrm rot="3600000">
          <a:off x="2347908" y="1135953"/>
          <a:ext cx="309950" cy="392972"/>
        </a:xfrm>
        <a:prstGeom prst="rightArrow">
          <a:avLst>
            <a:gd name="adj1" fmla="val 60000"/>
            <a:gd name="adj2" fmla="val 50000"/>
          </a:avLst>
        </a:prstGeom>
        <a:solidFill>
          <a:srgbClr val="AD006D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371154" y="1174283"/>
        <a:ext cx="216965" cy="235784"/>
      </dsp:txXfrm>
    </dsp:sp>
    <dsp:sp modelId="{0FFCEE7B-FC70-41B1-969E-B33CDE7A2D7D}">
      <dsp:nvSpPr>
        <dsp:cNvPr id="0" name=""/>
        <dsp:cNvSpPr/>
      </dsp:nvSpPr>
      <dsp:spPr>
        <a:xfrm>
          <a:off x="2362382" y="1515269"/>
          <a:ext cx="1164361" cy="1164361"/>
        </a:xfrm>
        <a:prstGeom prst="ellipse">
          <a:avLst/>
        </a:prstGeom>
        <a:solidFill>
          <a:srgbClr val="AD00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Discussions</a:t>
          </a:r>
          <a:endParaRPr lang="fr-FR" sz="1000" kern="1200" dirty="0"/>
        </a:p>
      </dsp:txBody>
      <dsp:txXfrm>
        <a:off x="2532899" y="1685786"/>
        <a:ext cx="823327" cy="823327"/>
      </dsp:txXfrm>
    </dsp:sp>
    <dsp:sp modelId="{3EEBB2E5-C36C-4DB2-B142-C1B811A710C4}">
      <dsp:nvSpPr>
        <dsp:cNvPr id="0" name=""/>
        <dsp:cNvSpPr/>
      </dsp:nvSpPr>
      <dsp:spPr>
        <a:xfrm rot="10800000">
          <a:off x="1923772" y="1900964"/>
          <a:ext cx="309950" cy="392972"/>
        </a:xfrm>
        <a:prstGeom prst="rightArrow">
          <a:avLst>
            <a:gd name="adj1" fmla="val 60000"/>
            <a:gd name="adj2" fmla="val 50000"/>
          </a:avLst>
        </a:prstGeom>
        <a:solidFill>
          <a:srgbClr val="AD006D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2016757" y="1979558"/>
        <a:ext cx="216965" cy="235784"/>
      </dsp:txXfrm>
    </dsp:sp>
    <dsp:sp modelId="{313F64B6-AC39-46BF-A2EB-5E5948D45283}">
      <dsp:nvSpPr>
        <dsp:cNvPr id="0" name=""/>
        <dsp:cNvSpPr/>
      </dsp:nvSpPr>
      <dsp:spPr>
        <a:xfrm>
          <a:off x="613208" y="1515269"/>
          <a:ext cx="1164361" cy="1164361"/>
        </a:xfrm>
        <a:prstGeom prst="ellipse">
          <a:avLst/>
        </a:prstGeom>
        <a:solidFill>
          <a:srgbClr val="AD00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Modification du questionnaire</a:t>
          </a:r>
          <a:endParaRPr lang="fr-FR" sz="1000" kern="1200" dirty="0"/>
        </a:p>
      </dsp:txBody>
      <dsp:txXfrm>
        <a:off x="783725" y="1685786"/>
        <a:ext cx="823327" cy="823327"/>
      </dsp:txXfrm>
    </dsp:sp>
    <dsp:sp modelId="{60195D73-BA05-4B2C-92B3-7E748B830C80}">
      <dsp:nvSpPr>
        <dsp:cNvPr id="0" name=""/>
        <dsp:cNvSpPr/>
      </dsp:nvSpPr>
      <dsp:spPr>
        <a:xfrm rot="18000000">
          <a:off x="1473321" y="1151146"/>
          <a:ext cx="309950" cy="392972"/>
        </a:xfrm>
        <a:prstGeom prst="rightArrow">
          <a:avLst>
            <a:gd name="adj1" fmla="val 60000"/>
            <a:gd name="adj2" fmla="val 50000"/>
          </a:avLst>
        </a:prstGeom>
        <a:solidFill>
          <a:srgbClr val="AD006D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1496567" y="1270004"/>
        <a:ext cx="216965" cy="235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43095A9-004B-40C3-B183-E64ACDAB030B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9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A7E621-88A6-4376-9226-1D67BCD90B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9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36728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73456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10183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46911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683639" algn="l" defTabSz="67345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367" algn="l" defTabSz="67345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095" algn="l" defTabSz="67345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3822" algn="l" defTabSz="67345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BBB8E-D59A-4B6D-8A29-9819A6CD640E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8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8147-5E6A-472E-98A5-A37F4A5609B6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557" y="2130154"/>
            <a:ext cx="8420886" cy="1470687"/>
          </a:xfrm>
          <a:prstGeom prst="rect">
            <a:avLst/>
          </a:prstGeom>
        </p:spPr>
        <p:txBody>
          <a:bodyPr lIns="67346" tIns="33673" rIns="67346" bIns="336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324" y="3886498"/>
            <a:ext cx="6933353" cy="1751881"/>
          </a:xfrm>
          <a:prstGeom prst="rect">
            <a:avLst/>
          </a:prstGeom>
        </p:spPr>
        <p:txBody>
          <a:bodyPr lIns="67346" tIns="33673" rIns="67346" bIns="33673"/>
          <a:lstStyle>
            <a:lvl1pPr marL="0" indent="0" algn="ctr">
              <a:buNone/>
              <a:defRPr/>
            </a:lvl1pPr>
            <a:lvl2pPr marL="336728" indent="0" algn="ctr">
              <a:buNone/>
              <a:defRPr/>
            </a:lvl2pPr>
            <a:lvl3pPr marL="673456" indent="0" algn="ctr">
              <a:buNone/>
              <a:defRPr/>
            </a:lvl3pPr>
            <a:lvl4pPr marL="1010183" indent="0" algn="ctr">
              <a:buNone/>
              <a:defRPr/>
            </a:lvl4pPr>
            <a:lvl5pPr marL="1346911" indent="0" algn="ctr">
              <a:buNone/>
              <a:defRPr/>
            </a:lvl5pPr>
            <a:lvl6pPr marL="1683639" indent="0" algn="ctr">
              <a:buNone/>
              <a:defRPr/>
            </a:lvl6pPr>
            <a:lvl7pPr marL="2020367" indent="0" algn="ctr">
              <a:buNone/>
              <a:defRPr/>
            </a:lvl7pPr>
            <a:lvl8pPr marL="2357095" indent="0" algn="ctr">
              <a:buNone/>
              <a:defRPr/>
            </a:lvl8pPr>
            <a:lvl9pPr marL="2693822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44" y="274499"/>
            <a:ext cx="8914312" cy="1142628"/>
          </a:xfrm>
          <a:prstGeom prst="rect">
            <a:avLst/>
          </a:prstGeom>
        </p:spPr>
        <p:txBody>
          <a:bodyPr lIns="67346" tIns="33673" rIns="67346" bIns="336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844" y="1600126"/>
            <a:ext cx="8914312" cy="4525878"/>
          </a:xfrm>
          <a:prstGeom prst="rect">
            <a:avLst/>
          </a:prstGeom>
        </p:spPr>
        <p:txBody>
          <a:bodyPr vert="eaVert" lIns="67346" tIns="33673" rIns="67346" bIns="3367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2485" y="274499"/>
            <a:ext cx="2227671" cy="5851505"/>
          </a:xfrm>
          <a:prstGeom prst="rect">
            <a:avLst/>
          </a:prstGeom>
        </p:spPr>
        <p:txBody>
          <a:bodyPr vert="eaVert" lIns="67346" tIns="33673" rIns="67346" bIns="336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844" y="274499"/>
            <a:ext cx="6570541" cy="5851505"/>
          </a:xfrm>
          <a:prstGeom prst="rect">
            <a:avLst/>
          </a:prstGeom>
        </p:spPr>
        <p:txBody>
          <a:bodyPr vert="eaVert" lIns="67346" tIns="33673" rIns="67346" bIns="3367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44" y="274499"/>
            <a:ext cx="8914312" cy="1142628"/>
          </a:xfrm>
          <a:prstGeom prst="rect">
            <a:avLst/>
          </a:prstGeom>
        </p:spPr>
        <p:txBody>
          <a:bodyPr lIns="67346" tIns="33673" rIns="67346" bIns="336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844" y="1600126"/>
            <a:ext cx="8914312" cy="4525878"/>
          </a:xfrm>
          <a:prstGeom prst="rect">
            <a:avLst/>
          </a:prstGeom>
        </p:spPr>
        <p:txBody>
          <a:bodyPr lIns="67346" tIns="33673" rIns="67346" bIns="33673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467" y="4406483"/>
            <a:ext cx="8419676" cy="1362450"/>
          </a:xfrm>
          <a:prstGeom prst="rect">
            <a:avLst/>
          </a:prstGeom>
        </p:spPr>
        <p:txBody>
          <a:bodyPr lIns="67346" tIns="33673" rIns="67346" bIns="33673" anchor="t"/>
          <a:lstStyle>
            <a:lvl1pPr algn="l">
              <a:defRPr sz="29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467" y="2906784"/>
            <a:ext cx="8419676" cy="1499699"/>
          </a:xfrm>
          <a:prstGeom prst="rect">
            <a:avLst/>
          </a:prstGeom>
        </p:spPr>
        <p:txBody>
          <a:bodyPr lIns="67346" tIns="33673" rIns="67346" bIns="33673" anchor="b"/>
          <a:lstStyle>
            <a:lvl1pPr marL="0" indent="0">
              <a:buNone/>
              <a:defRPr sz="1500"/>
            </a:lvl1pPr>
            <a:lvl2pPr marL="336728" indent="0">
              <a:buNone/>
              <a:defRPr sz="1300"/>
            </a:lvl2pPr>
            <a:lvl3pPr marL="673456" indent="0">
              <a:buNone/>
              <a:defRPr sz="1200"/>
            </a:lvl3pPr>
            <a:lvl4pPr marL="1010183" indent="0">
              <a:buNone/>
              <a:defRPr sz="1000"/>
            </a:lvl4pPr>
            <a:lvl5pPr marL="1346911" indent="0">
              <a:buNone/>
              <a:defRPr sz="1000"/>
            </a:lvl5pPr>
            <a:lvl6pPr marL="1683639" indent="0">
              <a:buNone/>
              <a:defRPr sz="1000"/>
            </a:lvl6pPr>
            <a:lvl7pPr marL="2020367" indent="0">
              <a:buNone/>
              <a:defRPr sz="1000"/>
            </a:lvl7pPr>
            <a:lvl8pPr marL="2357095" indent="0">
              <a:buNone/>
              <a:defRPr sz="1000"/>
            </a:lvl8pPr>
            <a:lvl9pPr marL="269382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44" y="274499"/>
            <a:ext cx="8914312" cy="1142628"/>
          </a:xfrm>
          <a:prstGeom prst="rect">
            <a:avLst/>
          </a:prstGeom>
        </p:spPr>
        <p:txBody>
          <a:bodyPr lIns="67346" tIns="33673" rIns="67346" bIns="336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844" y="1600126"/>
            <a:ext cx="4398501" cy="4525878"/>
          </a:xfrm>
          <a:prstGeom prst="rect">
            <a:avLst/>
          </a:prstGeom>
        </p:spPr>
        <p:txBody>
          <a:bodyPr lIns="67346" tIns="33673" rIns="67346" bIns="33673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0446" y="1600126"/>
            <a:ext cx="4399710" cy="4525878"/>
          </a:xfrm>
          <a:prstGeom prst="rect">
            <a:avLst/>
          </a:prstGeom>
        </p:spPr>
        <p:txBody>
          <a:bodyPr lIns="67346" tIns="33673" rIns="67346" bIns="33673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44" y="274499"/>
            <a:ext cx="8914312" cy="1142628"/>
          </a:xfrm>
          <a:prstGeom prst="rect">
            <a:avLst/>
          </a:prstGeom>
        </p:spPr>
        <p:txBody>
          <a:bodyPr lIns="67346" tIns="33673" rIns="67346" bIns="33673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845" y="1535406"/>
            <a:ext cx="4376732" cy="639381"/>
          </a:xfrm>
          <a:prstGeom prst="rect">
            <a:avLst/>
          </a:prstGeom>
        </p:spPr>
        <p:txBody>
          <a:bodyPr lIns="67346" tIns="33673" rIns="67346" bIns="33673" anchor="b"/>
          <a:lstStyle>
            <a:lvl1pPr marL="0" indent="0">
              <a:buNone/>
              <a:defRPr sz="1800" b="1"/>
            </a:lvl1pPr>
            <a:lvl2pPr marL="336728" indent="0">
              <a:buNone/>
              <a:defRPr sz="1500" b="1"/>
            </a:lvl2pPr>
            <a:lvl3pPr marL="673456" indent="0">
              <a:buNone/>
              <a:defRPr sz="1300" b="1"/>
            </a:lvl3pPr>
            <a:lvl4pPr marL="1010183" indent="0">
              <a:buNone/>
              <a:defRPr sz="1200" b="1"/>
            </a:lvl4pPr>
            <a:lvl5pPr marL="1346911" indent="0">
              <a:buNone/>
              <a:defRPr sz="1200" b="1"/>
            </a:lvl5pPr>
            <a:lvl6pPr marL="1683639" indent="0">
              <a:buNone/>
              <a:defRPr sz="1200" b="1"/>
            </a:lvl6pPr>
            <a:lvl7pPr marL="2020367" indent="0">
              <a:buNone/>
              <a:defRPr sz="1200" b="1"/>
            </a:lvl7pPr>
            <a:lvl8pPr marL="2357095" indent="0">
              <a:buNone/>
              <a:defRPr sz="1200" b="1"/>
            </a:lvl8pPr>
            <a:lvl9pPr marL="2693822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845" y="2174788"/>
            <a:ext cx="4376732" cy="3951216"/>
          </a:xfrm>
          <a:prstGeom prst="rect">
            <a:avLst/>
          </a:prstGeom>
        </p:spPr>
        <p:txBody>
          <a:bodyPr lIns="67346" tIns="33673" rIns="67346" bIns="33673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215" y="1535406"/>
            <a:ext cx="4377941" cy="639381"/>
          </a:xfrm>
          <a:prstGeom prst="rect">
            <a:avLst/>
          </a:prstGeom>
        </p:spPr>
        <p:txBody>
          <a:bodyPr lIns="67346" tIns="33673" rIns="67346" bIns="33673" anchor="b"/>
          <a:lstStyle>
            <a:lvl1pPr marL="0" indent="0">
              <a:buNone/>
              <a:defRPr sz="1800" b="1"/>
            </a:lvl1pPr>
            <a:lvl2pPr marL="336728" indent="0">
              <a:buNone/>
              <a:defRPr sz="1500" b="1"/>
            </a:lvl2pPr>
            <a:lvl3pPr marL="673456" indent="0">
              <a:buNone/>
              <a:defRPr sz="1300" b="1"/>
            </a:lvl3pPr>
            <a:lvl4pPr marL="1010183" indent="0">
              <a:buNone/>
              <a:defRPr sz="1200" b="1"/>
            </a:lvl4pPr>
            <a:lvl5pPr marL="1346911" indent="0">
              <a:buNone/>
              <a:defRPr sz="1200" b="1"/>
            </a:lvl5pPr>
            <a:lvl6pPr marL="1683639" indent="0">
              <a:buNone/>
              <a:defRPr sz="1200" b="1"/>
            </a:lvl6pPr>
            <a:lvl7pPr marL="2020367" indent="0">
              <a:buNone/>
              <a:defRPr sz="1200" b="1"/>
            </a:lvl7pPr>
            <a:lvl8pPr marL="2357095" indent="0">
              <a:buNone/>
              <a:defRPr sz="1200" b="1"/>
            </a:lvl8pPr>
            <a:lvl9pPr marL="2693822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215" y="2174788"/>
            <a:ext cx="4377941" cy="3951216"/>
          </a:xfrm>
          <a:prstGeom prst="rect">
            <a:avLst/>
          </a:prstGeom>
        </p:spPr>
        <p:txBody>
          <a:bodyPr lIns="67346" tIns="33673" rIns="67346" bIns="33673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44" y="274499"/>
            <a:ext cx="8914312" cy="1142628"/>
          </a:xfrm>
          <a:prstGeom prst="rect">
            <a:avLst/>
          </a:prstGeom>
        </p:spPr>
        <p:txBody>
          <a:bodyPr lIns="67346" tIns="33673" rIns="67346" bIns="336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45" y="273383"/>
            <a:ext cx="3258059" cy="1161597"/>
          </a:xfrm>
          <a:prstGeom prst="rect">
            <a:avLst/>
          </a:prstGeom>
        </p:spPr>
        <p:txBody>
          <a:bodyPr lIns="67346" tIns="33673" rIns="67346" bIns="33673"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422" y="273383"/>
            <a:ext cx="5537734" cy="5852621"/>
          </a:xfrm>
          <a:prstGeom prst="rect">
            <a:avLst/>
          </a:prstGeom>
        </p:spPr>
        <p:txBody>
          <a:bodyPr lIns="67346" tIns="33673" rIns="67346" bIns="33673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845" y="1434980"/>
            <a:ext cx="3258059" cy="4691024"/>
          </a:xfrm>
          <a:prstGeom prst="rect">
            <a:avLst/>
          </a:prstGeom>
        </p:spPr>
        <p:txBody>
          <a:bodyPr lIns="67346" tIns="33673" rIns="67346" bIns="33673"/>
          <a:lstStyle>
            <a:lvl1pPr marL="0" indent="0">
              <a:buNone/>
              <a:defRPr sz="1000"/>
            </a:lvl1pPr>
            <a:lvl2pPr marL="336728" indent="0">
              <a:buNone/>
              <a:defRPr sz="900"/>
            </a:lvl2pPr>
            <a:lvl3pPr marL="673456" indent="0">
              <a:buNone/>
              <a:defRPr sz="700"/>
            </a:lvl3pPr>
            <a:lvl4pPr marL="1010183" indent="0">
              <a:buNone/>
              <a:defRPr sz="700"/>
            </a:lvl4pPr>
            <a:lvl5pPr marL="1346911" indent="0">
              <a:buNone/>
              <a:defRPr sz="700"/>
            </a:lvl5pPr>
            <a:lvl6pPr marL="1683639" indent="0">
              <a:buNone/>
              <a:defRPr sz="700"/>
            </a:lvl6pPr>
            <a:lvl7pPr marL="2020367" indent="0">
              <a:buNone/>
              <a:defRPr sz="700"/>
            </a:lvl7pPr>
            <a:lvl8pPr marL="2357095" indent="0">
              <a:buNone/>
              <a:defRPr sz="700"/>
            </a:lvl8pPr>
            <a:lvl9pPr marL="2693822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049" y="4800377"/>
            <a:ext cx="5944083" cy="566851"/>
          </a:xfrm>
          <a:prstGeom prst="rect">
            <a:avLst/>
          </a:prstGeom>
        </p:spPr>
        <p:txBody>
          <a:bodyPr lIns="67346" tIns="33673" rIns="67346" bIns="33673"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049" y="612601"/>
            <a:ext cx="5944083" cy="4115246"/>
          </a:xfrm>
          <a:prstGeom prst="rect">
            <a:avLst/>
          </a:prstGeom>
        </p:spPr>
        <p:txBody>
          <a:bodyPr lIns="67346" tIns="33673" rIns="67346" bIns="33673"/>
          <a:lstStyle>
            <a:lvl1pPr marL="0" indent="0">
              <a:buNone/>
              <a:defRPr sz="2400"/>
            </a:lvl1pPr>
            <a:lvl2pPr marL="336728" indent="0">
              <a:buNone/>
              <a:defRPr sz="2100"/>
            </a:lvl2pPr>
            <a:lvl3pPr marL="673456" indent="0">
              <a:buNone/>
              <a:defRPr sz="1800"/>
            </a:lvl3pPr>
            <a:lvl4pPr marL="1010183" indent="0">
              <a:buNone/>
              <a:defRPr sz="1500"/>
            </a:lvl4pPr>
            <a:lvl5pPr marL="1346911" indent="0">
              <a:buNone/>
              <a:defRPr sz="1500"/>
            </a:lvl5pPr>
            <a:lvl6pPr marL="1683639" indent="0">
              <a:buNone/>
              <a:defRPr sz="1500"/>
            </a:lvl6pPr>
            <a:lvl7pPr marL="2020367" indent="0">
              <a:buNone/>
              <a:defRPr sz="1500"/>
            </a:lvl7pPr>
            <a:lvl8pPr marL="2357095" indent="0">
              <a:buNone/>
              <a:defRPr sz="1500"/>
            </a:lvl8pPr>
            <a:lvl9pPr marL="2693822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049" y="5367227"/>
            <a:ext cx="5944083" cy="804527"/>
          </a:xfrm>
          <a:prstGeom prst="rect">
            <a:avLst/>
          </a:prstGeom>
        </p:spPr>
        <p:txBody>
          <a:bodyPr lIns="67346" tIns="33673" rIns="67346" bIns="33673"/>
          <a:lstStyle>
            <a:lvl1pPr marL="0" indent="0">
              <a:buNone/>
              <a:defRPr sz="1000"/>
            </a:lvl1pPr>
            <a:lvl2pPr marL="336728" indent="0">
              <a:buNone/>
              <a:defRPr sz="900"/>
            </a:lvl2pPr>
            <a:lvl3pPr marL="673456" indent="0">
              <a:buNone/>
              <a:defRPr sz="700"/>
            </a:lvl3pPr>
            <a:lvl4pPr marL="1010183" indent="0">
              <a:buNone/>
              <a:defRPr sz="700"/>
            </a:lvl4pPr>
            <a:lvl5pPr marL="1346911" indent="0">
              <a:buNone/>
              <a:defRPr sz="700"/>
            </a:lvl5pPr>
            <a:lvl6pPr marL="1683639" indent="0">
              <a:buNone/>
              <a:defRPr sz="700"/>
            </a:lvl6pPr>
            <a:lvl7pPr marL="2020367" indent="0">
              <a:buNone/>
              <a:defRPr sz="700"/>
            </a:lvl7pPr>
            <a:lvl8pPr marL="2357095" indent="0">
              <a:buNone/>
              <a:defRPr sz="700"/>
            </a:lvl8pPr>
            <a:lvl9pPr marL="2693822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03int-PPT-22-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8" y="0"/>
            <a:ext cx="9899953" cy="685130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10" y="0"/>
            <a:ext cx="3289503" cy="3035106"/>
          </a:xfrm>
          <a:prstGeom prst="rect">
            <a:avLst/>
          </a:prstGeom>
          <a:solidFill>
            <a:srgbClr val="3D5F8A"/>
          </a:solidFill>
          <a:ln w="9525">
            <a:noFill/>
            <a:miter lim="800000"/>
            <a:headEnd/>
            <a:tailEnd/>
          </a:ln>
        </p:spPr>
        <p:txBody>
          <a:bodyPr wrap="none" lIns="67346" tIns="33673" rIns="67346" bIns="33673" anchor="ctr"/>
          <a:lstStyle/>
          <a:p>
            <a:endParaRPr lang="fr-FR" dirty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407560" y="374925"/>
            <a:ext cx="3134703" cy="2867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7346" tIns="33673" rIns="67346" bIns="33673" anchor="ctr"/>
          <a:lstStyle/>
          <a:p>
            <a:endParaRPr lang="fr-FR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405318" y="6394924"/>
            <a:ext cx="501891" cy="463076"/>
          </a:xfrm>
          <a:prstGeom prst="rect">
            <a:avLst/>
          </a:prstGeom>
          <a:solidFill>
            <a:srgbClr val="AD006D"/>
          </a:solidFill>
          <a:ln w="9525">
            <a:noFill/>
            <a:miter lim="800000"/>
            <a:headEnd/>
            <a:tailEnd/>
          </a:ln>
        </p:spPr>
        <p:txBody>
          <a:bodyPr wrap="none" lIns="67346" tIns="33673" rIns="67346" bIns="33673" anchor="ctr"/>
          <a:lstStyle/>
          <a:p>
            <a:endParaRPr lang="fr-FR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9289218" y="6356985"/>
            <a:ext cx="501891" cy="39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7346" tIns="33673" rIns="67346" bIns="33673" anchor="ctr"/>
          <a:lstStyle/>
          <a:p>
            <a:endParaRPr lang="fr-FR" dirty="0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386716" y="6480843"/>
            <a:ext cx="3366903" cy="2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46" tIns="33673" rIns="67346" bIns="33673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900" dirty="0">
                <a:solidFill>
                  <a:srgbClr val="3D5F8A"/>
                </a:solidFill>
                <a:latin typeface="Eurostile" pitchFamily="80" charset="0"/>
              </a:rPr>
              <a:t>Direction générale de l’offre de </a:t>
            </a:r>
            <a:r>
              <a:rPr lang="fr-FR" sz="900" dirty="0" smtClean="0">
                <a:solidFill>
                  <a:srgbClr val="3D5F8A"/>
                </a:solidFill>
                <a:latin typeface="Eurostile" pitchFamily="80" charset="0"/>
              </a:rPr>
              <a:t>soins - DGOS</a:t>
            </a:r>
            <a:endParaRPr lang="fr-FR" sz="900" dirty="0">
              <a:solidFill>
                <a:srgbClr val="3D5F8A"/>
              </a:solidFill>
              <a:latin typeface="Eurostile" pitchFamily="8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36728"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73456"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10183"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46911" algn="ctr" defTabSz="95757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58943" indent="-358943" algn="l" defTabSz="957570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683" indent="-299314" algn="l" defTabSz="957570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7254" indent="-239685" algn="l" defTabSz="957570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6624" indent="-239685" algn="l" defTabSz="957570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54824" indent="-239685" algn="l" defTabSz="95757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491552" indent="-239685" algn="l" defTabSz="95757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2828280" indent="-239685" algn="l" defTabSz="95757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165008" indent="-239685" algn="l" defTabSz="95757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501736" indent="-239685" algn="l" defTabSz="95757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28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456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183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911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639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367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095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822" algn="l" defTabSz="6734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85954" y="2463792"/>
            <a:ext cx="2786403" cy="99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46" tIns="33673" rIns="67346" bIns="3367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3D5F8A"/>
                </a:solidFill>
                <a:latin typeface="Eurostile" pitchFamily="80" charset="0"/>
              </a:rPr>
              <a:t>ORGANISATION </a:t>
            </a:r>
          </a:p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3D5F8A"/>
                </a:solidFill>
                <a:latin typeface="Eurostile" pitchFamily="80" charset="0"/>
              </a:rPr>
              <a:t>&amp; MISSIONS</a:t>
            </a:r>
            <a:endParaRPr lang="fr-FR" sz="2400" dirty="0">
              <a:solidFill>
                <a:srgbClr val="254C96"/>
              </a:solidFill>
              <a:latin typeface="Eurostile" pitchFamily="80" charset="0"/>
            </a:endParaRPr>
          </a:p>
        </p:txBody>
      </p:sp>
      <p:pic>
        <p:nvPicPr>
          <p:cNvPr id="4107" name="Picture 11" descr="04chap-PPT-22-0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13" y="-10043"/>
            <a:ext cx="10692000" cy="7560000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069618" y="6052358"/>
            <a:ext cx="1702141" cy="52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346" tIns="33673" rIns="67346" bIns="33673">
            <a:spAutoFit/>
          </a:bodyPr>
          <a:lstStyle/>
          <a:p>
            <a:pPr algn="r"/>
            <a:r>
              <a:rPr lang="fr-FR" sz="1500" dirty="0">
                <a:solidFill>
                  <a:schemeClr val="bg1"/>
                </a:solidFill>
                <a:latin typeface="Eurostile" pitchFamily="80" charset="0"/>
              </a:rPr>
              <a:t>Direction générale</a:t>
            </a:r>
          </a:p>
          <a:p>
            <a:pPr algn="r"/>
            <a:r>
              <a:rPr lang="fr-FR" sz="1500" dirty="0">
                <a:solidFill>
                  <a:schemeClr val="bg1"/>
                </a:solidFill>
                <a:latin typeface="Eurostile" pitchFamily="80" charset="0"/>
              </a:rPr>
              <a:t>de l’offre de soins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771844" y="1412776"/>
            <a:ext cx="3637540" cy="38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46" tIns="33673" rIns="67346" bIns="3367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 smtClean="0">
                <a:solidFill>
                  <a:srgbClr val="AD006D"/>
                </a:solidFill>
                <a:latin typeface="Times New Roman" pitchFamily="18" charset="0"/>
              </a:rPr>
              <a:t>GTN COREVIH</a:t>
            </a:r>
          </a:p>
          <a:p>
            <a:pPr>
              <a:spcBef>
                <a:spcPct val="50000"/>
              </a:spcBef>
            </a:pPr>
            <a:r>
              <a:rPr lang="en-US" sz="2900" b="1" dirty="0" smtClean="0">
                <a:solidFill>
                  <a:srgbClr val="AD006D"/>
                </a:solidFill>
                <a:latin typeface="Times New Roman" pitchFamily="18" charset="0"/>
              </a:rPr>
              <a:t>27 </a:t>
            </a:r>
            <a:r>
              <a:rPr lang="en-US" sz="2900" b="1" dirty="0" err="1" smtClean="0">
                <a:solidFill>
                  <a:srgbClr val="AD006D"/>
                </a:solidFill>
                <a:latin typeface="Times New Roman" pitchFamily="18" charset="0"/>
              </a:rPr>
              <a:t>juin</a:t>
            </a:r>
            <a:r>
              <a:rPr lang="en-US" sz="2900" b="1" dirty="0" smtClean="0">
                <a:solidFill>
                  <a:srgbClr val="AD006D"/>
                </a:solidFill>
                <a:latin typeface="Times New Roman" pitchFamily="18" charset="0"/>
              </a:rPr>
              <a:t> 2013</a:t>
            </a:r>
          </a:p>
          <a:p>
            <a:pPr>
              <a:spcBef>
                <a:spcPct val="50000"/>
              </a:spcBef>
            </a:pPr>
            <a:r>
              <a:rPr lang="en-US" sz="2900" b="1" dirty="0" err="1" smtClean="0">
                <a:solidFill>
                  <a:srgbClr val="AD006D"/>
                </a:solidFill>
                <a:latin typeface="Times New Roman" pitchFamily="18" charset="0"/>
              </a:rPr>
              <a:t>Mise</a:t>
            </a:r>
            <a:r>
              <a:rPr lang="en-US" sz="2900" b="1" dirty="0" smtClean="0">
                <a:solidFill>
                  <a:srgbClr val="AD006D"/>
                </a:solidFill>
                <a:latin typeface="Times New Roman" pitchFamily="18" charset="0"/>
              </a:rPr>
              <a:t> en oeuvre d’un rapport </a:t>
            </a:r>
            <a:r>
              <a:rPr lang="en-US" sz="2900" b="1" dirty="0" err="1" smtClean="0">
                <a:solidFill>
                  <a:srgbClr val="AD006D"/>
                </a:solidFill>
                <a:latin typeface="Times New Roman" pitchFamily="18" charset="0"/>
              </a:rPr>
              <a:t>d’activité</a:t>
            </a:r>
            <a:r>
              <a:rPr lang="en-US" sz="2900" b="1" dirty="0" smtClean="0">
                <a:solidFill>
                  <a:srgbClr val="AD006D"/>
                </a:solidFill>
                <a:latin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AD006D"/>
                </a:solidFill>
                <a:latin typeface="Times New Roman" pitchFamily="18" charset="0"/>
              </a:rPr>
              <a:t>standardisé</a:t>
            </a:r>
            <a:r>
              <a:rPr lang="en-US" sz="2900" b="1" dirty="0" smtClean="0">
                <a:solidFill>
                  <a:srgbClr val="AD006D"/>
                </a:solidFill>
                <a:latin typeface="Times New Roman" pitchFamily="18" charset="0"/>
              </a:rPr>
              <a:t> et </a:t>
            </a:r>
            <a:r>
              <a:rPr lang="en-US" sz="2900" b="1" dirty="0" err="1" smtClean="0">
                <a:solidFill>
                  <a:srgbClr val="AD006D"/>
                </a:solidFill>
                <a:latin typeface="Times New Roman" pitchFamily="18" charset="0"/>
              </a:rPr>
              <a:t>informatisé</a:t>
            </a:r>
            <a:endParaRPr lang="en-US" sz="32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900" dirty="0" smtClean="0">
              <a:solidFill>
                <a:srgbClr val="AD006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56527" y="419635"/>
            <a:ext cx="7952857" cy="43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46" tIns="33673" rIns="67346" bIns="33673">
            <a:spAutoFit/>
          </a:bodyPr>
          <a:lstStyle/>
          <a:p>
            <a:r>
              <a:rPr lang="fr-FR" sz="2400" dirty="0" smtClean="0">
                <a:solidFill>
                  <a:srgbClr val="AD006D"/>
                </a:solidFill>
              </a:rPr>
              <a:t>COREVIH</a:t>
            </a:r>
            <a:endParaRPr lang="fr-FR" sz="2400" dirty="0">
              <a:solidFill>
                <a:srgbClr val="AD006D"/>
              </a:solidFill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467544" y="908720"/>
            <a:ext cx="3959225" cy="4895850"/>
          </a:xfrm>
          <a:prstGeom prst="rect">
            <a:avLst/>
          </a:prstGeom>
        </p:spPr>
        <p:txBody>
          <a:bodyPr/>
          <a:lstStyle/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Périmètre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indent="-358943" defTabSz="957570" eaLnBrk="1" hangingPunct="1">
              <a:spcBef>
                <a:spcPct val="20000"/>
              </a:spcBef>
              <a:buFontTx/>
              <a:buChar char="•"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: </a:t>
            </a:r>
            <a:r>
              <a:rPr lang="fr-FR" sz="1400" dirty="0" smtClean="0"/>
              <a:t>Dominique Martin/ DGS</a:t>
            </a:r>
          </a:p>
          <a:p>
            <a:pPr marL="342900" marR="0" lvl="1" indent="-342900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1" indent="-342900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Nombre de structures : à déterminer</a:t>
            </a:r>
          </a:p>
          <a:p>
            <a:pPr marL="342900" marR="0" lvl="1" indent="-342900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1" indent="-342900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4716016" y="908720"/>
            <a:ext cx="3959225" cy="4895850"/>
          </a:xfrm>
          <a:prstGeom prst="rect">
            <a:avLst/>
          </a:prstGeom>
        </p:spPr>
        <p:txBody>
          <a:bodyPr/>
          <a:lstStyle/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Avancement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cours de lancement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043608" y="4293096"/>
            <a:ext cx="67687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19872" y="508518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Jalons à définir</a:t>
            </a:r>
            <a:endParaRPr lang="fr-FR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41991" y="419635"/>
            <a:ext cx="9249001" cy="43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46" tIns="33673" rIns="67346" bIns="3367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solidFill>
                  <a:srgbClr val="AD006D"/>
                </a:solidFill>
              </a:rPr>
              <a:t>Objectifs</a:t>
            </a:r>
            <a:endParaRPr lang="fr-FR" sz="2400" dirty="0">
              <a:solidFill>
                <a:srgbClr val="AD006D"/>
              </a:solidFill>
              <a:latin typeface="ScalaSans" pitchFamily="8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0832" y="50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468313" y="1125538"/>
            <a:ext cx="8208143" cy="5732462"/>
          </a:xfrm>
          <a:prstGeom prst="rect">
            <a:avLst/>
          </a:prstGeom>
        </p:spPr>
        <p:txBody>
          <a:bodyPr/>
          <a:lstStyle/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le cadre des travaux relatifs à la sécurisation juridique des dotations finançant les MIGAC est apparue la nécessité d'homogénéiser et d'informatiser les rapports d'activité</a:t>
            </a:r>
            <a:r>
              <a:rPr kumimoji="0" lang="fr-F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relatifs aux missions.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finalité de ces rapports d’activité est d'évaluer au mieux les structures financées à travers les dotations</a:t>
            </a:r>
            <a:r>
              <a:rPr kumimoji="0" lang="fr-F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 en termes de :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rendu (bonne exécution de la mission)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adéquation des financements (juste compensation des surcoûts)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éligibilité des structures aux financements (implantations dans les établissements)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rapports d'activité contribueront à l'objectif de contractualisation des dotations finançant les MIG</a:t>
            </a:r>
            <a:r>
              <a:rPr lang="fr-FR" kern="0" dirty="0" smtClean="0">
                <a:latin typeface="+mn-lt"/>
                <a:ea typeface="+mn-ea"/>
              </a:rPr>
              <a:t> dont les ARS sont en charge.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a donc été décidé de mettre en place un outil de plateforme informatisée (web) permettant le recueil de</a:t>
            </a:r>
            <a:r>
              <a:rPr lang="fr-FR" b="1" kern="0" dirty="0" smtClean="0">
                <a:latin typeface="+mn-lt"/>
                <a:ea typeface="+mn-ea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données, ainsi que la mise en place, la consolidation et la restitution d’indicateurs.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41991" y="419635"/>
            <a:ext cx="9249001" cy="11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46" tIns="33673" rIns="67346" bIns="3367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 smtClean="0">
                <a:solidFill>
                  <a:srgbClr val="AD006D"/>
                </a:solidFill>
              </a:rPr>
              <a:t>L’intégration des COREVIH dans la démarche</a:t>
            </a:r>
            <a:endParaRPr lang="fr-FR" sz="3600" dirty="0">
              <a:solidFill>
                <a:srgbClr val="AD006D"/>
              </a:solidFill>
              <a:latin typeface="ScalaSans" pitchFamily="8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0832" y="50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468313" y="1772816"/>
            <a:ext cx="8208143" cy="5085184"/>
          </a:xfrm>
          <a:prstGeom prst="rect">
            <a:avLst/>
          </a:prstGeom>
        </p:spPr>
        <p:txBody>
          <a:bodyPr/>
          <a:lstStyle/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latin typeface="+mn-lt"/>
                <a:ea typeface="+mn-ea"/>
              </a:rPr>
              <a:t>Le travail produit par le groupe de travail national est suffisamment avancé pour qu’on puisse fonder la production d’un rapport d’activité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DGOS</a:t>
            </a:r>
            <a:r>
              <a:rPr kumimoji="0" lang="fr-F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fait appel à un prestataire extérieur, le CERCLH, pour l’appuyer dans cette démarche.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kern="0" baseline="0" dirty="0" smtClean="0">
              <a:latin typeface="+mn-lt"/>
              <a:ea typeface="+mn-ea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est prévu de mettre en œuvre des rapports d’activité pour  les structures de 12 MIG : les COREVIH ont été intégrés à la démarche.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5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56527" y="419635"/>
            <a:ext cx="9104985" cy="43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46" tIns="33673" rIns="67346" bIns="3367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solidFill>
                  <a:srgbClr val="AD006D"/>
                </a:solidFill>
              </a:rPr>
              <a:t>Dispositif</a:t>
            </a:r>
            <a:endParaRPr lang="fr-FR" sz="2400" dirty="0">
              <a:solidFill>
                <a:srgbClr val="AD006D"/>
              </a:solidFill>
              <a:latin typeface="ScalaSans" pitchFamily="8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40832" y="50303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Plateforme informatisée</a:t>
            </a:r>
            <a:endParaRPr lang="fr-FR" dirty="0"/>
          </a:p>
        </p:txBody>
      </p:sp>
      <p:sp>
        <p:nvSpPr>
          <p:cNvPr id="5" name="Sous-titre 1"/>
          <p:cNvSpPr txBox="1">
            <a:spLocks/>
          </p:cNvSpPr>
          <p:nvPr/>
        </p:nvSpPr>
        <p:spPr>
          <a:xfrm>
            <a:off x="560512" y="1340768"/>
            <a:ext cx="8208912" cy="432048"/>
          </a:xfrm>
          <a:prstGeom prst="rect">
            <a:avLst/>
          </a:prstGeom>
        </p:spPr>
        <p:txBody>
          <a:bodyPr/>
          <a:lstStyle/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3400" kern="0" dirty="0" smtClean="0">
              <a:latin typeface="+mn-lt"/>
              <a:ea typeface="+mn-ea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cndp.fr/crdp-dijon/IMG/gif_ordinateu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896" y="1484784"/>
            <a:ext cx="1137754" cy="100811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016896" y="270892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entury Gothic" pitchFamily="34" charset="0"/>
              </a:rPr>
              <a:t>Plateforme web</a:t>
            </a:r>
            <a:endParaRPr lang="fr-FR" sz="1200" dirty="0"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0847037">
            <a:off x="5351728" y="11402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Gestion de plusieurs </a:t>
            </a:r>
            <a:r>
              <a:rPr lang="fr-FR" sz="1400" dirty="0" err="1" smtClean="0">
                <a:latin typeface="Century Gothic" pitchFamily="34" charset="0"/>
              </a:rPr>
              <a:t>MIGs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52792" y="11247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Utilisateurs gestionnaires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29264" y="28529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Utilisateurs administrateurs</a:t>
            </a:r>
            <a:endParaRPr lang="fr-FR" sz="1400" dirty="0">
              <a:latin typeface="Century Gothic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496616" y="1628800"/>
            <a:ext cx="2592288" cy="576064"/>
          </a:xfrm>
          <a:prstGeom prst="straightConnector1">
            <a:avLst/>
          </a:prstGeom>
          <a:ln>
            <a:solidFill>
              <a:srgbClr val="AD006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751673">
            <a:off x="1783279" y="1643498"/>
            <a:ext cx="2025671" cy="30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Recueil des données</a:t>
            </a:r>
            <a:endParaRPr lang="fr-FR" sz="1400" dirty="0">
              <a:latin typeface="Century Gothic" pitchFamily="34" charset="0"/>
            </a:endParaRPr>
          </a:p>
        </p:txBody>
      </p:sp>
      <p:cxnSp>
        <p:nvCxnSpPr>
          <p:cNvPr id="13" name="Connecteur droit avec flèche 12"/>
          <p:cNvCxnSpPr>
            <a:stCxn id="9" idx="1"/>
            <a:endCxn id="6" idx="3"/>
          </p:cNvCxnSpPr>
          <p:nvPr/>
        </p:nvCxnSpPr>
        <p:spPr>
          <a:xfrm flipH="1">
            <a:off x="5154650" y="1386354"/>
            <a:ext cx="2498142" cy="602486"/>
          </a:xfrm>
          <a:prstGeom prst="straightConnector1">
            <a:avLst/>
          </a:prstGeom>
          <a:ln>
            <a:solidFill>
              <a:srgbClr val="AD006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88504" y="1196752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Utilisateurs lecteurs:</a:t>
            </a:r>
          </a:p>
          <a:p>
            <a:r>
              <a:rPr lang="fr-FR" sz="1400" dirty="0" smtClean="0">
                <a:latin typeface="Century Gothic" pitchFamily="34" charset="0"/>
              </a:rPr>
              <a:t>MIGS</a:t>
            </a:r>
            <a:endParaRPr lang="fr-FR" sz="1400" dirty="0">
              <a:latin typeface="Century Gothic" pitchFamily="34" charset="0"/>
            </a:endParaRPr>
          </a:p>
        </p:txBody>
      </p:sp>
      <p:cxnSp>
        <p:nvCxnSpPr>
          <p:cNvPr id="15" name="Connecteur droit avec flèche 14"/>
          <p:cNvCxnSpPr>
            <a:stCxn id="10" idx="1"/>
          </p:cNvCxnSpPr>
          <p:nvPr/>
        </p:nvCxnSpPr>
        <p:spPr>
          <a:xfrm flipH="1" flipV="1">
            <a:off x="5097016" y="2276872"/>
            <a:ext cx="2232248" cy="837674"/>
          </a:xfrm>
          <a:prstGeom prst="straightConnector1">
            <a:avLst/>
          </a:prstGeom>
          <a:ln>
            <a:solidFill>
              <a:srgbClr val="AD006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1246896">
            <a:off x="5640017" y="21936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itchFamily="34" charset="0"/>
              </a:rPr>
              <a:t>Administrent la plateforme</a:t>
            </a:r>
            <a:endParaRPr lang="fr-FR" sz="1400" dirty="0"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3789040"/>
            <a:ext cx="284380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+mn-lt"/>
              </a:rPr>
              <a:t>La gestion des utilisateurs fait appel à un notion de « niveaux »: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>
                <a:latin typeface="+mn-lt"/>
              </a:rPr>
              <a:t>Niveau national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>
                <a:latin typeface="+mn-lt"/>
              </a:rPr>
              <a:t>Niveau régional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>
                <a:latin typeface="+mn-lt"/>
              </a:rPr>
              <a:t>Organisme gestionnaire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>
                <a:latin typeface="+mn-lt"/>
              </a:rPr>
              <a:t>Etablissement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>
                <a:latin typeface="+mn-lt"/>
              </a:rPr>
              <a:t>Equipe MIG</a:t>
            </a:r>
            <a:endParaRPr lang="fr-FR" sz="1300" dirty="0"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61993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7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56527" y="419635"/>
            <a:ext cx="7952857" cy="43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46" tIns="33673" rIns="67346" bIns="33673">
            <a:spAutoFit/>
          </a:bodyPr>
          <a:lstStyle/>
          <a:p>
            <a:r>
              <a:rPr lang="fr-FR" sz="2400" dirty="0" smtClean="0">
                <a:solidFill>
                  <a:srgbClr val="AD006D"/>
                </a:solidFill>
              </a:rPr>
              <a:t>Conception du rapport</a:t>
            </a:r>
            <a:endParaRPr lang="fr-FR" sz="2400" dirty="0">
              <a:solidFill>
                <a:srgbClr val="AD006D"/>
              </a:solidFill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468313" y="1125538"/>
            <a:ext cx="3959225" cy="2375470"/>
          </a:xfrm>
          <a:prstGeom prst="rect">
            <a:avLst/>
          </a:prstGeom>
        </p:spPr>
        <p:txBody>
          <a:bodyPr/>
          <a:lstStyle/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Définition du rapport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Proposition d’un cadre de questionnaire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Echanges (réunions, groupes de travail…) pour la personnalisation du questionnaire avec les MIGS concernés et les responsables de ces MIGS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272480" y="3212976"/>
          <a:ext cx="413995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4"/>
          <p:cNvSpPr txBox="1">
            <a:spLocks/>
          </p:cNvSpPr>
          <p:nvPr/>
        </p:nvSpPr>
        <p:spPr>
          <a:xfrm>
            <a:off x="4716463" y="1125538"/>
            <a:ext cx="3959225" cy="4895850"/>
          </a:xfrm>
          <a:prstGeom prst="rect">
            <a:avLst/>
          </a:prstGeom>
        </p:spPr>
        <p:txBody>
          <a:bodyPr/>
          <a:lstStyle/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du rapport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Utilisation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</a:t>
            </a: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trame commune pour les rapports des différents </a:t>
            </a:r>
            <a:r>
              <a:rPr kumimoji="0" lang="fr-FR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MIGs</a:t>
            </a: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t="20430" r="80219" b="5861"/>
          <a:stretch>
            <a:fillRect/>
          </a:stretch>
        </p:blipFill>
        <p:spPr bwMode="auto">
          <a:xfrm>
            <a:off x="5817096" y="1988840"/>
            <a:ext cx="1793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56527" y="419635"/>
            <a:ext cx="7952857" cy="43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46" tIns="33673" rIns="67346" bIns="33673">
            <a:spAutoFit/>
          </a:bodyPr>
          <a:lstStyle/>
          <a:p>
            <a:r>
              <a:rPr lang="fr-FR" sz="2400" dirty="0" smtClean="0">
                <a:solidFill>
                  <a:srgbClr val="AD006D"/>
                </a:solidFill>
              </a:rPr>
              <a:t>Tests, recueils et indicateurs</a:t>
            </a:r>
            <a:endParaRPr lang="fr-FR" sz="2400" dirty="0">
              <a:solidFill>
                <a:srgbClr val="AD006D"/>
              </a:solidFill>
            </a:endParaRP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468313" y="1125538"/>
            <a:ext cx="3959225" cy="4895850"/>
          </a:xfrm>
          <a:prstGeom prst="rect">
            <a:avLst/>
          </a:prstGeom>
        </p:spPr>
        <p:txBody>
          <a:bodyPr/>
          <a:lstStyle/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Finalisation de la mise en place et recueil</a:t>
            </a:r>
          </a:p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Recueil sur un petit nombre de structures pilotes afin d’évaluer et modifier les problèmes résiduels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Lancement de la procédure de recueil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Relance des éventuels établissements n’effectuant pas le remplissage du questionnaire</a:t>
            </a: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943" marR="0" lvl="0" indent="-358943" algn="l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Disponibilité d’une personne du CERCLH pour d’éventuels problèmes (maintenance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notamment)</a:t>
            </a: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4716463" y="1125538"/>
            <a:ext cx="3959225" cy="4895850"/>
          </a:xfrm>
          <a:prstGeom prst="rect">
            <a:avLst/>
          </a:prstGeom>
        </p:spPr>
        <p:txBody>
          <a:bodyPr/>
          <a:lstStyle/>
          <a:p>
            <a:pPr marL="358943" marR="0" lvl="0" indent="-358943" algn="ctr" defTabSz="9575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Mise en place d’indicateurs</a:t>
            </a:r>
            <a:endParaRPr kumimoji="0" lang="fr-FR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6238" t="36495" r="29425" b="20036"/>
          <a:stretch>
            <a:fillRect/>
          </a:stretch>
        </p:blipFill>
        <p:spPr bwMode="auto">
          <a:xfrm>
            <a:off x="4788024" y="1700808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860032" y="3717032"/>
            <a:ext cx="35283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+mn-lt"/>
              </a:rPr>
              <a:t>Exemples de restitution d’indicateurs</a:t>
            </a:r>
            <a:endParaRPr lang="fr-FR" sz="1300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50591" t="51890" r="6294" b="34880"/>
          <a:stretch>
            <a:fillRect/>
          </a:stretch>
        </p:blipFill>
        <p:spPr bwMode="auto">
          <a:xfrm>
            <a:off x="4376936" y="4437112"/>
            <a:ext cx="4320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8504" y="69269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b="1" dirty="0" smtClean="0">
                <a:solidFill>
                  <a:srgbClr val="73A4A1"/>
                </a:solidFill>
                <a:latin typeface="Arial"/>
                <a:ea typeface="+mn-ea"/>
                <a:cs typeface="Arial"/>
              </a:rPr>
              <a:t>Une fois la saisie des données complétée, chaque structure obtient :</a:t>
            </a:r>
            <a:endParaRPr lang="fr-FR" dirty="0" smtClean="0">
              <a:solidFill>
                <a:srgbClr val="73A4A1"/>
              </a:solidFill>
            </a:endParaRPr>
          </a:p>
          <a:p>
            <a:pPr marL="630936" indent="-173736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b="1" dirty="0" smtClean="0">
                <a:latin typeface="Calibri"/>
                <a:ea typeface="+mn-ea"/>
                <a:cs typeface="Arial"/>
              </a:rPr>
              <a:t>La restitution de ses indicateurs sous forme de tableaux et de graphiques </a:t>
            </a:r>
            <a:endParaRPr lang="fr-FR" dirty="0" smtClean="0"/>
          </a:p>
          <a:p>
            <a:pPr marL="630936" indent="-173736" algn="just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b="1" dirty="0" smtClean="0">
                <a:latin typeface="Calibri"/>
                <a:ea typeface="+mn-ea"/>
                <a:cs typeface="Arial"/>
              </a:rPr>
              <a:t>La mise en perspective de ses résultats avec ceux d’autres structures similaires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88504" y="2420888"/>
            <a:ext cx="806489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b="1" dirty="0" smtClean="0">
                <a:solidFill>
                  <a:srgbClr val="73A4A1"/>
                </a:solidFill>
              </a:rPr>
              <a:t>Les principes  directeurs des restitutions des résultats des indicateurs </a:t>
            </a:r>
          </a:p>
          <a:p>
            <a:pPr marL="627063" lvl="2" indent="-176213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dirty="0" smtClean="0">
                <a:latin typeface="Calibri" pitchFamily="34" charset="0"/>
                <a:cs typeface="Arial" charset="0"/>
              </a:rPr>
              <a:t>Une présentation permettant de situer chaque structure dans son groupe homogène (structures de même type et de taille comparable), pour les types de structures pour lesquels la démarche est possible</a:t>
            </a:r>
          </a:p>
          <a:p>
            <a:pPr marL="627063" lvl="2" indent="-176213" algn="just">
              <a:spcBef>
                <a:spcPts val="600"/>
              </a:spcBef>
              <a:defRPr/>
            </a:pPr>
            <a:endParaRPr lang="fr-FR" dirty="0" smtClean="0">
              <a:latin typeface="Calibri" pitchFamily="34" charset="0"/>
              <a:cs typeface="Arial" charset="0"/>
            </a:endParaRPr>
          </a:p>
          <a:p>
            <a:pPr marL="627063" lvl="2" indent="-176213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dirty="0" smtClean="0">
                <a:latin typeface="Calibri" pitchFamily="34" charset="0"/>
                <a:cs typeface="Arial" charset="0"/>
              </a:rPr>
              <a:t>Un objectif de connaissance et non d’évaluation de la structure </a:t>
            </a: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/>
              <a:t>Aucune valeur de référence ou de valeur-cible n’est identifiée</a:t>
            </a:r>
            <a:endParaRPr lang="fr-FR" dirty="0" smtClean="0">
              <a:latin typeface="Calibri" pitchFamily="34" charset="0"/>
              <a:cs typeface="Arial" charset="0"/>
            </a:endParaRPr>
          </a:p>
          <a:p>
            <a:pPr marL="627063" lvl="2" indent="-176213" algn="just">
              <a:spcBef>
                <a:spcPts val="600"/>
              </a:spcBef>
              <a:defRPr/>
            </a:pPr>
            <a:endParaRPr lang="fr-FR" dirty="0" smtClean="0">
              <a:latin typeface="Calibri" pitchFamily="34" charset="0"/>
              <a:cs typeface="Arial" charset="0"/>
            </a:endParaRPr>
          </a:p>
          <a:p>
            <a:pPr marL="627063" lvl="2" indent="-176213"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dirty="0" smtClean="0">
                <a:latin typeface="Calibri" pitchFamily="34" charset="0"/>
                <a:cs typeface="Arial" charset="0"/>
              </a:rPr>
              <a:t>La structure peut se situer par rapport à la médiane et aux quartiles de l’échantillon sur chaque indicateur et non au regard d’une valeur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1052513"/>
            <a:ext cx="867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>
              <a:buFont typeface="Arial" charset="0"/>
              <a:buChar char="•"/>
            </a:pPr>
            <a:r>
              <a:rPr lang="fr-FR" b="1">
                <a:solidFill>
                  <a:schemeClr val="tx2"/>
                </a:solidFill>
              </a:rPr>
              <a:t>«  Restitution par indicateur » (1/2)</a:t>
            </a:r>
            <a:endParaRPr lang="fr-FR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811" t="31168" r="20096" b="63663"/>
          <a:stretch/>
        </p:blipFill>
        <p:spPr bwMode="auto">
          <a:xfrm>
            <a:off x="2195513" y="476250"/>
            <a:ext cx="6772275" cy="4476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488" y="1556792"/>
            <a:ext cx="8716963" cy="330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/>
              <a:t>Etape 1. </a:t>
            </a:r>
            <a:r>
              <a:rPr lang="fr-FR" sz="1400" dirty="0"/>
              <a:t>Sélectionner le type de structures à prendre en compte dans la restitution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fr-FR" sz="1600" dirty="0"/>
          </a:p>
          <a:p>
            <a:pPr marL="342900" indent="-342900">
              <a:buFont typeface="+mj-lt"/>
              <a:buAutoNum type="arabicPeriod"/>
              <a:defRPr/>
            </a:pPr>
            <a:endParaRPr lang="fr-FR" sz="1600" dirty="0"/>
          </a:p>
          <a:p>
            <a:pPr marL="342900" indent="-342900">
              <a:buFont typeface="+mj-lt"/>
              <a:buAutoNum type="arabicPeriod"/>
              <a:defRPr/>
            </a:pPr>
            <a:endParaRPr lang="fr-FR" sz="1600" dirty="0"/>
          </a:p>
          <a:p>
            <a:pPr marL="342900" indent="-342900">
              <a:buFont typeface="+mj-lt"/>
              <a:buAutoNum type="arabicPeriod"/>
              <a:defRPr/>
            </a:pPr>
            <a:endParaRPr lang="fr-FR" sz="1600" dirty="0"/>
          </a:p>
          <a:p>
            <a:pPr>
              <a:defRPr/>
            </a:pPr>
            <a:endParaRPr lang="fr-FR" sz="11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r>
              <a:rPr lang="fr-FR" sz="1400" b="1" dirty="0"/>
              <a:t>Etape 2</a:t>
            </a:r>
            <a:r>
              <a:rPr lang="fr-FR" sz="1400" dirty="0"/>
              <a:t>. Sélectionner un indicateur du tableau de bord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fr-FR" sz="1600" b="1" dirty="0"/>
          </a:p>
          <a:p>
            <a:pPr marL="342900" indent="-342900">
              <a:buFont typeface="+mj-lt"/>
              <a:buAutoNum type="arabicPeriod"/>
              <a:defRPr/>
            </a:pPr>
            <a:endParaRPr lang="fr-FR" sz="1600" b="1" dirty="0"/>
          </a:p>
          <a:p>
            <a:pPr marL="342900" indent="-342900">
              <a:buFont typeface="+mj-lt"/>
              <a:buAutoNum type="arabicPeriod"/>
              <a:defRPr/>
            </a:pPr>
            <a:endParaRPr lang="fr-FR" sz="1600" b="1" dirty="0"/>
          </a:p>
          <a:p>
            <a:pPr marL="342900" indent="-342900">
              <a:buFont typeface="+mj-lt"/>
              <a:buAutoNum type="arabicPeriod"/>
              <a:defRPr/>
            </a:pPr>
            <a:endParaRPr lang="fr-FR" sz="1400" dirty="0"/>
          </a:p>
          <a:p>
            <a:pPr>
              <a:defRPr/>
            </a:pPr>
            <a:r>
              <a:rPr lang="fr-FR" sz="1400" b="1" dirty="0"/>
              <a:t>Etape 3</a:t>
            </a:r>
            <a:r>
              <a:rPr lang="fr-FR" sz="1400" dirty="0"/>
              <a:t>. Sélection de structures spécifiques</a:t>
            </a:r>
          </a:p>
          <a:p>
            <a:pPr>
              <a:defRPr/>
            </a:pPr>
            <a:endParaRPr lang="fr-FR" sz="1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1379" t="60448" r="22799" b="28731"/>
          <a:stretch/>
        </p:blipFill>
        <p:spPr bwMode="auto">
          <a:xfrm>
            <a:off x="323850" y="3683000"/>
            <a:ext cx="7920038" cy="63658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1928" t="36380" r="36506" b="41232"/>
          <a:stretch/>
        </p:blipFill>
        <p:spPr bwMode="auto">
          <a:xfrm>
            <a:off x="323850" y="4797425"/>
            <a:ext cx="7920038" cy="16192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1438" y="25400"/>
            <a:ext cx="7524750" cy="404813"/>
          </a:xfrm>
        </p:spPr>
        <p:txBody>
          <a:bodyPr/>
          <a:lstStyle/>
          <a:p>
            <a:pPr algn="r"/>
            <a:r>
              <a:rPr lang="fr-FR" sz="1800" dirty="0" smtClean="0"/>
              <a:t>Restitution des tableaux de bord DGOS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1379" t="34142" r="24082" b="45667"/>
          <a:stretch/>
        </p:blipFill>
        <p:spPr bwMode="auto">
          <a:xfrm>
            <a:off x="488504" y="1844824"/>
            <a:ext cx="7920037" cy="107791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811" t="31168" r="20096" b="63663"/>
          <a:stretch/>
        </p:blipFill>
        <p:spPr bwMode="auto">
          <a:xfrm>
            <a:off x="2195513" y="476250"/>
            <a:ext cx="6772275" cy="4476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76213" y="1465263"/>
            <a:ext cx="8716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Exemple de restitution : carte géographique et graphique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0825" y="1052513"/>
            <a:ext cx="867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>
              <a:buFont typeface="Arial" charset="0"/>
              <a:buChar char="•"/>
            </a:pPr>
            <a:r>
              <a:rPr lang="fr-FR" b="1">
                <a:solidFill>
                  <a:schemeClr val="tx2"/>
                </a:solidFill>
              </a:rPr>
              <a:t>«  Restitution par indicateur » (2/2)</a:t>
            </a:r>
            <a:endParaRPr lang="fr-FR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546" t="13406" r="45142" b="19403"/>
          <a:stretch>
            <a:fillRect/>
          </a:stretch>
        </p:blipFill>
        <p:spPr bwMode="auto">
          <a:xfrm>
            <a:off x="604838" y="1789113"/>
            <a:ext cx="281463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4266" t="11829" r="41501" b="48868"/>
          <a:stretch>
            <a:fillRect/>
          </a:stretch>
        </p:blipFill>
        <p:spPr bwMode="auto">
          <a:xfrm>
            <a:off x="28575" y="4149725"/>
            <a:ext cx="53006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57056" y="980728"/>
            <a:ext cx="3513138" cy="5420678"/>
          </a:xfrm>
          <a:prstGeom prst="roundRect">
            <a:avLst>
              <a:gd name="adj" fmla="val 140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b" anchorCtr="1">
            <a:spAutoFit/>
          </a:bodyPr>
          <a:lstStyle/>
          <a:p>
            <a:pPr>
              <a:defRPr/>
            </a:pPr>
            <a:r>
              <a:rPr lang="fr-FR" sz="1400" b="1" dirty="0"/>
              <a:t>Possibilité d’extraire les données sous format </a:t>
            </a:r>
            <a:r>
              <a:rPr lang="fr-FR" sz="1300" b="1" dirty="0"/>
              <a:t>Excel</a:t>
            </a:r>
            <a:r>
              <a:rPr lang="fr-FR" sz="1400" dirty="0"/>
              <a:t> : </a:t>
            </a:r>
          </a:p>
          <a:p>
            <a:pPr>
              <a:defRPr/>
            </a:pPr>
            <a:r>
              <a:rPr lang="fr-FR" sz="1400" dirty="0"/>
              <a:t>Identification des structures, données des rapports, calculs des seuils.</a:t>
            </a:r>
          </a:p>
          <a:p>
            <a:pPr>
              <a:defRPr/>
            </a:pPr>
            <a:endParaRPr lang="fr-FR" sz="1400" b="1" dirty="0"/>
          </a:p>
          <a:p>
            <a:pPr>
              <a:defRPr/>
            </a:pPr>
            <a:r>
              <a:rPr lang="fr-FR" sz="1400" b="1" dirty="0"/>
              <a:t>Restitution sous forme de carte géographique</a:t>
            </a:r>
            <a:r>
              <a:rPr lang="fr-FR" sz="1400" dirty="0"/>
              <a:t> : </a:t>
            </a:r>
          </a:p>
          <a:p>
            <a:pPr>
              <a:defRPr/>
            </a:pPr>
            <a:r>
              <a:rPr lang="fr-FR" sz="1400" dirty="0"/>
              <a:t>Chaque structure sélectionnée est ainsi positionnée sur le territoire en fonction de son emplacement géographique et de son résultat pour l’indicateur sélectionné.</a:t>
            </a:r>
          </a:p>
          <a:p>
            <a:pPr>
              <a:defRPr/>
            </a:pPr>
            <a:endParaRPr lang="fr-FR" sz="1400" dirty="0"/>
          </a:p>
          <a:p>
            <a:pPr>
              <a:defRPr/>
            </a:pPr>
            <a:r>
              <a:rPr lang="fr-FR" sz="1400" b="1" dirty="0"/>
              <a:t>Restitution sous forme de graphiques : </a:t>
            </a:r>
            <a:r>
              <a:rPr lang="fr-FR" sz="1400" dirty="0"/>
              <a:t>Chaque graphique restitué présente les résultats de chacune des structures sélectionnées pour l’indicateur choisi et pour une campagne donnée: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400" dirty="0"/>
              <a:t>Chaque « barre » est numérotée et représente le résultat de l’indicateur pour une structure 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400" dirty="0"/>
              <a:t>Les quartiles sont représentés pour chaque indicateur ;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71438" y="25400"/>
            <a:ext cx="7524750" cy="404813"/>
          </a:xfrm>
        </p:spPr>
        <p:txBody>
          <a:bodyPr/>
          <a:lstStyle/>
          <a:p>
            <a:pPr algn="r"/>
            <a:r>
              <a:rPr lang="fr-FR" sz="1800" dirty="0" smtClean="0"/>
              <a:t>Restitution des tableaux de bord DGOS</a:t>
            </a:r>
          </a:p>
        </p:txBody>
      </p:sp>
    </p:spTree>
    <p:extLst>
      <p:ext uri="{BB962C8B-B14F-4D97-AF65-F5344CB8AC3E}">
        <p14:creationId xmlns:p14="http://schemas.microsoft.com/office/powerpoint/2010/main" val="1634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588</Words>
  <Application>Microsoft Office PowerPoint</Application>
  <PresentationFormat>Format A4 (210 x 297 mm)</PresentationFormat>
  <Paragraphs>120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Restitution des tableaux de bord DGOS</vt:lpstr>
      <vt:lpstr>Restitution des tableaux de bord DGOS</vt:lpstr>
      <vt:lpstr>Présentation PowerPoint</vt:lpstr>
    </vt:vector>
  </TitlesOfParts>
  <Company>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Dgos</dc:subject>
  <dc:creator>cellule com</dc:creator>
  <cp:lastModifiedBy>SOIZEAU JULIA (julia.soizeau)</cp:lastModifiedBy>
  <cp:revision>283</cp:revision>
  <dcterms:modified xsi:type="dcterms:W3CDTF">2013-07-12T16:58:57Z</dcterms:modified>
</cp:coreProperties>
</file>