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62" r:id="rId2"/>
    <p:sldId id="270" r:id="rId3"/>
    <p:sldId id="272" r:id="rId4"/>
    <p:sldId id="273" r:id="rId5"/>
    <p:sldId id="281" r:id="rId6"/>
    <p:sldId id="284" r:id="rId7"/>
    <p:sldId id="282" r:id="rId8"/>
    <p:sldId id="285" r:id="rId9"/>
    <p:sldId id="283" r:id="rId10"/>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éphanie MARIVAIN" initials="SM" lastIdx="1" clrIdx="0">
    <p:extLst>
      <p:ext uri="{19B8F6BF-5375-455C-9EA6-DF929625EA0E}">
        <p15:presenceInfo xmlns:p15="http://schemas.microsoft.com/office/powerpoint/2012/main" userId="Stéphanie MARIVAIN" providerId="None"/>
      </p:ext>
    </p:extLst>
  </p:cmAuthor>
  <p:cmAuthor id="2" name="Marie-Fréderique WHITLEY" initials="MW" lastIdx="3" clrIdx="1">
    <p:extLst>
      <p:ext uri="{19B8F6BF-5375-455C-9EA6-DF929625EA0E}">
        <p15:presenceInfo xmlns:p15="http://schemas.microsoft.com/office/powerpoint/2012/main" userId="Marie-Fréderique WHITL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9" autoAdjust="0"/>
    <p:restoredTop sz="94578" autoAdjust="0"/>
  </p:normalViewPr>
  <p:slideViewPr>
    <p:cSldViewPr snapToGrid="0">
      <p:cViewPr varScale="1">
        <p:scale>
          <a:sx n="81" d="100"/>
          <a:sy n="81" d="100"/>
        </p:scale>
        <p:origin x="114" y="5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1" cy="496888"/>
          </a:xfrm>
          <a:prstGeom prst="rect">
            <a:avLst/>
          </a:prstGeom>
        </p:spPr>
        <p:txBody>
          <a:bodyPr vert="horz" lIns="91758" tIns="45879" rIns="91758" bIns="45879"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1" cy="496888"/>
          </a:xfrm>
          <a:prstGeom prst="rect">
            <a:avLst/>
          </a:prstGeom>
        </p:spPr>
        <p:txBody>
          <a:bodyPr vert="horz" lIns="91758" tIns="45879" rIns="91758" bIns="45879" rtlCol="0"/>
          <a:lstStyle>
            <a:lvl1pPr algn="r">
              <a:defRPr sz="1200"/>
            </a:lvl1pPr>
          </a:lstStyle>
          <a:p>
            <a:fld id="{0F52663A-B486-42C4-862A-57F4938299E8}" type="datetimeFigureOut">
              <a:rPr lang="fr-FR" smtClean="0"/>
              <a:t>08/11/2016</a:t>
            </a:fld>
            <a:endParaRPr lang="fr-FR"/>
          </a:p>
        </p:txBody>
      </p:sp>
      <p:sp>
        <p:nvSpPr>
          <p:cNvPr id="4" name="Espace réservé du pied de page 3"/>
          <p:cNvSpPr>
            <a:spLocks noGrp="1"/>
          </p:cNvSpPr>
          <p:nvPr>
            <p:ph type="ftr" sz="quarter" idx="2"/>
          </p:nvPr>
        </p:nvSpPr>
        <p:spPr>
          <a:xfrm>
            <a:off x="0" y="9429751"/>
            <a:ext cx="2946401" cy="496888"/>
          </a:xfrm>
          <a:prstGeom prst="rect">
            <a:avLst/>
          </a:prstGeom>
        </p:spPr>
        <p:txBody>
          <a:bodyPr vert="horz" lIns="91758" tIns="45879" rIns="91758" bIns="45879" rtlCol="0" anchor="b"/>
          <a:lstStyle>
            <a:lvl1pPr algn="l">
              <a:defRPr sz="1200"/>
            </a:lvl1pPr>
          </a:lstStyle>
          <a:p>
            <a:r>
              <a:rPr lang="fr-FR" smtClean="0"/>
              <a:t>DIMM - SDST - Bureau de l'immigration familiale / version du 25.01.2016</a:t>
            </a:r>
            <a:endParaRPr lang="fr-FR"/>
          </a:p>
        </p:txBody>
      </p:sp>
      <p:sp>
        <p:nvSpPr>
          <p:cNvPr id="5" name="Espace réservé du numéro de diapositive 4"/>
          <p:cNvSpPr>
            <a:spLocks noGrp="1"/>
          </p:cNvSpPr>
          <p:nvPr>
            <p:ph type="sldNum" sz="quarter" idx="3"/>
          </p:nvPr>
        </p:nvSpPr>
        <p:spPr>
          <a:xfrm>
            <a:off x="3849688" y="9429751"/>
            <a:ext cx="2946401" cy="496888"/>
          </a:xfrm>
          <a:prstGeom prst="rect">
            <a:avLst/>
          </a:prstGeom>
        </p:spPr>
        <p:txBody>
          <a:bodyPr vert="horz" lIns="91758" tIns="45879" rIns="91758" bIns="45879" rtlCol="0" anchor="b"/>
          <a:lstStyle>
            <a:lvl1pPr algn="r">
              <a:defRPr sz="1200"/>
            </a:lvl1pPr>
          </a:lstStyle>
          <a:p>
            <a:fld id="{DA02CAD4-9125-4ADF-88C5-3F44BF5AE9F7}" type="slidenum">
              <a:rPr lang="fr-FR" smtClean="0"/>
              <a:t>‹N°›</a:t>
            </a:fld>
            <a:endParaRPr lang="fr-FR"/>
          </a:p>
        </p:txBody>
      </p:sp>
    </p:spTree>
    <p:extLst>
      <p:ext uri="{BB962C8B-B14F-4D97-AF65-F5344CB8AC3E}">
        <p14:creationId xmlns:p14="http://schemas.microsoft.com/office/powerpoint/2010/main" val="208377024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1" cy="496888"/>
          </a:xfrm>
          <a:prstGeom prst="rect">
            <a:avLst/>
          </a:prstGeom>
        </p:spPr>
        <p:txBody>
          <a:bodyPr vert="horz" lIns="91758" tIns="45879" rIns="91758" bIns="45879" rtlCol="0"/>
          <a:lstStyle>
            <a:lvl1pPr algn="l">
              <a:defRPr sz="1200"/>
            </a:lvl1pPr>
          </a:lstStyle>
          <a:p>
            <a:endParaRPr lang="fr-FR"/>
          </a:p>
        </p:txBody>
      </p:sp>
      <p:sp>
        <p:nvSpPr>
          <p:cNvPr id="3" name="Espace réservé de la date 2"/>
          <p:cNvSpPr>
            <a:spLocks noGrp="1"/>
          </p:cNvSpPr>
          <p:nvPr>
            <p:ph type="dt" idx="1"/>
          </p:nvPr>
        </p:nvSpPr>
        <p:spPr>
          <a:xfrm>
            <a:off x="3849688" y="0"/>
            <a:ext cx="2946401" cy="496888"/>
          </a:xfrm>
          <a:prstGeom prst="rect">
            <a:avLst/>
          </a:prstGeom>
        </p:spPr>
        <p:txBody>
          <a:bodyPr vert="horz" lIns="91758" tIns="45879" rIns="91758" bIns="45879" rtlCol="0"/>
          <a:lstStyle>
            <a:lvl1pPr algn="r">
              <a:defRPr sz="1200"/>
            </a:lvl1pPr>
          </a:lstStyle>
          <a:p>
            <a:fld id="{547B00D4-F4C9-48FB-B544-0AE9C1D2F741}" type="datetimeFigureOut">
              <a:rPr lang="fr-FR" smtClean="0"/>
              <a:t>08/11/2016</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758" tIns="45879" rIns="91758" bIns="45879" rtlCol="0" anchor="ctr"/>
          <a:lstStyle/>
          <a:p>
            <a:endParaRPr lang="fr-FR"/>
          </a:p>
        </p:txBody>
      </p:sp>
      <p:sp>
        <p:nvSpPr>
          <p:cNvPr id="5" name="Espace réservé des commentaires 4"/>
          <p:cNvSpPr>
            <a:spLocks noGrp="1"/>
          </p:cNvSpPr>
          <p:nvPr>
            <p:ph type="body" sz="quarter" idx="3"/>
          </p:nvPr>
        </p:nvSpPr>
        <p:spPr>
          <a:xfrm>
            <a:off x="679451" y="4776790"/>
            <a:ext cx="5438774" cy="3908426"/>
          </a:xfrm>
          <a:prstGeom prst="rect">
            <a:avLst/>
          </a:prstGeom>
        </p:spPr>
        <p:txBody>
          <a:bodyPr vert="horz" lIns="91758" tIns="45879" rIns="91758" bIns="45879"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9751"/>
            <a:ext cx="2946401" cy="496888"/>
          </a:xfrm>
          <a:prstGeom prst="rect">
            <a:avLst/>
          </a:prstGeom>
        </p:spPr>
        <p:txBody>
          <a:bodyPr vert="horz" lIns="91758" tIns="45879" rIns="91758" bIns="45879" rtlCol="0" anchor="b"/>
          <a:lstStyle>
            <a:lvl1pPr algn="l">
              <a:defRPr sz="1200"/>
            </a:lvl1pPr>
          </a:lstStyle>
          <a:p>
            <a:r>
              <a:rPr lang="fr-FR" smtClean="0"/>
              <a:t>DIMM - SDST - Bureau de l'immigration familiale / version du 25.01.2016</a:t>
            </a:r>
            <a:endParaRPr lang="fr-FR"/>
          </a:p>
        </p:txBody>
      </p:sp>
      <p:sp>
        <p:nvSpPr>
          <p:cNvPr id="7" name="Espace réservé du numéro de diapositive 6"/>
          <p:cNvSpPr>
            <a:spLocks noGrp="1"/>
          </p:cNvSpPr>
          <p:nvPr>
            <p:ph type="sldNum" sz="quarter" idx="5"/>
          </p:nvPr>
        </p:nvSpPr>
        <p:spPr>
          <a:xfrm>
            <a:off x="3849688" y="9429751"/>
            <a:ext cx="2946401" cy="496888"/>
          </a:xfrm>
          <a:prstGeom prst="rect">
            <a:avLst/>
          </a:prstGeom>
        </p:spPr>
        <p:txBody>
          <a:bodyPr vert="horz" lIns="91758" tIns="45879" rIns="91758" bIns="45879" rtlCol="0" anchor="b"/>
          <a:lstStyle>
            <a:lvl1pPr algn="r">
              <a:defRPr sz="1200"/>
            </a:lvl1pPr>
          </a:lstStyle>
          <a:p>
            <a:fld id="{44344EBA-EA6B-400A-8EFF-918145D0BB4D}" type="slidenum">
              <a:rPr lang="fr-FR" smtClean="0"/>
              <a:t>‹N°›</a:t>
            </a:fld>
            <a:endParaRPr lang="fr-FR"/>
          </a:p>
        </p:txBody>
      </p:sp>
    </p:spTree>
    <p:extLst>
      <p:ext uri="{BB962C8B-B14F-4D97-AF65-F5344CB8AC3E}">
        <p14:creationId xmlns:p14="http://schemas.microsoft.com/office/powerpoint/2010/main" val="30425780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4344EBA-EA6B-400A-8EFF-918145D0BB4D}" type="slidenum">
              <a:rPr lang="fr-FR" smtClean="0"/>
              <a:t>1</a:t>
            </a:fld>
            <a:endParaRPr lang="fr-FR"/>
          </a:p>
        </p:txBody>
      </p:sp>
      <p:sp>
        <p:nvSpPr>
          <p:cNvPr id="5" name="Espace réservé du pied de page 4"/>
          <p:cNvSpPr>
            <a:spLocks noGrp="1"/>
          </p:cNvSpPr>
          <p:nvPr>
            <p:ph type="ftr" sz="quarter" idx="11"/>
          </p:nvPr>
        </p:nvSpPr>
        <p:spPr/>
        <p:txBody>
          <a:bodyPr/>
          <a:lstStyle/>
          <a:p>
            <a:r>
              <a:rPr lang="fr-FR" smtClean="0"/>
              <a:t>DIMM - SDST - Bureau de l'immigration familiale / version du 25.01.2016</a:t>
            </a:r>
            <a:endParaRPr lang="fr-FR"/>
          </a:p>
        </p:txBody>
      </p:sp>
    </p:spTree>
    <p:extLst>
      <p:ext uri="{BB962C8B-B14F-4D97-AF65-F5344CB8AC3E}">
        <p14:creationId xmlns:p14="http://schemas.microsoft.com/office/powerpoint/2010/main" val="248385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r>
              <a:rPr lang="fr-FR" smtClean="0"/>
              <a:t>DIMM - SDST - Bureau de l'immigration familiale / version du 25.01.2016</a:t>
            </a:r>
            <a:endParaRPr lang="fr-FR"/>
          </a:p>
        </p:txBody>
      </p:sp>
      <p:sp>
        <p:nvSpPr>
          <p:cNvPr id="5" name="Espace réservé du numéro de diapositive 4"/>
          <p:cNvSpPr>
            <a:spLocks noGrp="1"/>
          </p:cNvSpPr>
          <p:nvPr>
            <p:ph type="sldNum" sz="quarter" idx="11"/>
          </p:nvPr>
        </p:nvSpPr>
        <p:spPr/>
        <p:txBody>
          <a:bodyPr/>
          <a:lstStyle/>
          <a:p>
            <a:fld id="{44344EBA-EA6B-400A-8EFF-918145D0BB4D}" type="slidenum">
              <a:rPr lang="fr-FR" smtClean="0"/>
              <a:t>2</a:t>
            </a:fld>
            <a:endParaRPr lang="fr-FR"/>
          </a:p>
        </p:txBody>
      </p:sp>
    </p:spTree>
    <p:extLst>
      <p:ext uri="{BB962C8B-B14F-4D97-AF65-F5344CB8AC3E}">
        <p14:creationId xmlns:p14="http://schemas.microsoft.com/office/powerpoint/2010/main" val="3075973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pied de page 3"/>
          <p:cNvSpPr>
            <a:spLocks noGrp="1"/>
          </p:cNvSpPr>
          <p:nvPr>
            <p:ph type="ftr" sz="quarter" idx="10"/>
          </p:nvPr>
        </p:nvSpPr>
        <p:spPr/>
        <p:txBody>
          <a:bodyPr/>
          <a:lstStyle/>
          <a:p>
            <a:r>
              <a:rPr lang="fr-FR" smtClean="0"/>
              <a:t>DIMM - SDST - Bureau de l'immigration familiale / version du 25.01.2016</a:t>
            </a:r>
            <a:endParaRPr lang="fr-FR"/>
          </a:p>
        </p:txBody>
      </p:sp>
      <p:sp>
        <p:nvSpPr>
          <p:cNvPr id="5" name="Espace réservé du numéro de diapositive 4"/>
          <p:cNvSpPr>
            <a:spLocks noGrp="1"/>
          </p:cNvSpPr>
          <p:nvPr>
            <p:ph type="sldNum" sz="quarter" idx="11"/>
          </p:nvPr>
        </p:nvSpPr>
        <p:spPr/>
        <p:txBody>
          <a:bodyPr/>
          <a:lstStyle/>
          <a:p>
            <a:fld id="{44344EBA-EA6B-400A-8EFF-918145D0BB4D}" type="slidenum">
              <a:rPr lang="fr-FR" smtClean="0"/>
              <a:t>3</a:t>
            </a:fld>
            <a:endParaRPr lang="fr-FR"/>
          </a:p>
        </p:txBody>
      </p:sp>
    </p:spTree>
    <p:extLst>
      <p:ext uri="{BB962C8B-B14F-4D97-AF65-F5344CB8AC3E}">
        <p14:creationId xmlns:p14="http://schemas.microsoft.com/office/powerpoint/2010/main" val="888159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t>
            </a:r>
            <a:r>
              <a:rPr lang="fr-FR" sz="1100" dirty="0" smtClean="0"/>
              <a:t>-à l’étranger qui </a:t>
            </a:r>
            <a:r>
              <a:rPr lang="fr-FR" sz="1100" smtClean="0"/>
              <a:t>réside habituellement</a:t>
            </a:r>
            <a:r>
              <a:rPr lang="fr-FR" sz="1100" baseline="0" smtClean="0"/>
              <a:t> </a:t>
            </a:r>
            <a:r>
              <a:rPr lang="fr-FR" sz="1100" baseline="0" dirty="0" smtClean="0"/>
              <a:t>en France</a:t>
            </a:r>
            <a:endParaRPr lang="fr-FR" sz="1100" dirty="0" smtClean="0"/>
          </a:p>
          <a:p>
            <a:pPr marL="685800" marR="0" lvl="6" indent="0" algn="just" defTabSz="914400" rtl="0" eaLnBrk="1" fontAlgn="auto" latinLnBrk="0" hangingPunct="1">
              <a:lnSpc>
                <a:spcPct val="100000"/>
              </a:lnSpc>
              <a:spcBef>
                <a:spcPts val="1000"/>
              </a:spcBef>
              <a:spcAft>
                <a:spcPts val="0"/>
              </a:spcAft>
              <a:buClrTx/>
              <a:buSzTx/>
              <a:buFontTx/>
              <a:buNone/>
              <a:tabLst/>
              <a:defRPr/>
            </a:pPr>
            <a:r>
              <a:rPr kumimoji="0" lang="fr-FR" sz="1100" b="0" i="0" u="none" strike="noStrike" kern="1200" cap="none" spc="0" normalizeH="0" baseline="0" noProof="0" dirty="0" smtClean="0">
                <a:ln>
                  <a:noFill/>
                </a:ln>
                <a:solidFill>
                  <a:srgbClr val="5B9BD5">
                    <a:lumMod val="50000"/>
                  </a:srgbClr>
                </a:solidFill>
                <a:effectLst/>
                <a:uLnTx/>
                <a:uFillTx/>
                <a:latin typeface="+mn-lt"/>
                <a:ea typeface="+mn-ea"/>
                <a:cs typeface="+mn-cs"/>
              </a:rPr>
              <a:t>	- si son état de santé nécessite une prise en charge médicale</a:t>
            </a:r>
          </a:p>
          <a:p>
            <a:pPr marL="685800" marR="0" lvl="6" indent="0" algn="just" defTabSz="914400" rtl="0" eaLnBrk="1" fontAlgn="auto" latinLnBrk="0" hangingPunct="1">
              <a:lnSpc>
                <a:spcPct val="100000"/>
              </a:lnSpc>
              <a:spcBef>
                <a:spcPts val="1000"/>
              </a:spcBef>
              <a:spcAft>
                <a:spcPts val="0"/>
              </a:spcAft>
              <a:buClrTx/>
              <a:buSzTx/>
              <a:buFontTx/>
              <a:buNone/>
              <a:tabLst/>
              <a:defRPr/>
            </a:pPr>
            <a:r>
              <a:rPr kumimoji="0" lang="fr-FR" sz="1100" b="0" i="0" u="none" strike="noStrike" kern="1200" cap="none" spc="0" normalizeH="0" baseline="0" noProof="0" dirty="0" smtClean="0">
                <a:ln>
                  <a:noFill/>
                </a:ln>
                <a:solidFill>
                  <a:srgbClr val="5B9BD5">
                    <a:lumMod val="50000"/>
                  </a:srgbClr>
                </a:solidFill>
                <a:effectLst/>
                <a:uLnTx/>
                <a:uFillTx/>
                <a:latin typeface="+mn-lt"/>
                <a:ea typeface="+mn-ea"/>
                <a:cs typeface="+mn-cs"/>
              </a:rPr>
              <a:t>	- dont le défaut pourrait entraîner pour lui des conséquences d’une exceptionnelle gravité</a:t>
            </a:r>
          </a:p>
          <a:p>
            <a:pPr marL="685800" marR="0" lvl="6" indent="0" algn="just" defTabSz="914400" rtl="0" eaLnBrk="1" fontAlgn="auto" latinLnBrk="0" hangingPunct="1">
              <a:lnSpc>
                <a:spcPct val="100000"/>
              </a:lnSpc>
              <a:spcBef>
                <a:spcPts val="1000"/>
              </a:spcBef>
              <a:spcAft>
                <a:spcPts val="0"/>
              </a:spcAft>
              <a:buClrTx/>
              <a:buSzTx/>
              <a:buFontTx/>
              <a:buNone/>
              <a:tabLst/>
              <a:defRPr/>
            </a:pPr>
            <a:r>
              <a:rPr kumimoji="0" lang="fr-FR" sz="1100" b="0" i="0" u="none" strike="noStrike" kern="1200" cap="none" spc="0" normalizeH="0" baseline="0" noProof="0" dirty="0" smtClean="0">
                <a:ln>
                  <a:noFill/>
                </a:ln>
                <a:solidFill>
                  <a:srgbClr val="5B9BD5">
                    <a:lumMod val="50000"/>
                  </a:srgbClr>
                </a:solidFill>
                <a:effectLst/>
                <a:uLnTx/>
                <a:uFillTx/>
                <a:latin typeface="+mn-lt"/>
                <a:ea typeface="+mn-ea"/>
                <a:cs typeface="+mn-cs"/>
              </a:rPr>
              <a:t>	- sous réserve de l’absence d’un traitement approprié dans le pays dont il est originaire</a:t>
            </a:r>
          </a:p>
          <a:p>
            <a:endParaRPr lang="fr-FR" sz="1100" dirty="0"/>
          </a:p>
        </p:txBody>
      </p:sp>
      <p:sp>
        <p:nvSpPr>
          <p:cNvPr id="4" name="Espace réservé du pied de page 3"/>
          <p:cNvSpPr>
            <a:spLocks noGrp="1"/>
          </p:cNvSpPr>
          <p:nvPr>
            <p:ph type="ftr" sz="quarter" idx="10"/>
          </p:nvPr>
        </p:nvSpPr>
        <p:spPr/>
        <p:txBody>
          <a:bodyPr/>
          <a:lstStyle/>
          <a:p>
            <a:r>
              <a:rPr lang="fr-FR" smtClean="0"/>
              <a:t>DIMM - SDST - Bureau de l'immigration familiale / version du 25.01.2016</a:t>
            </a:r>
            <a:endParaRPr lang="fr-FR"/>
          </a:p>
        </p:txBody>
      </p:sp>
      <p:sp>
        <p:nvSpPr>
          <p:cNvPr id="5" name="Espace réservé du numéro de diapositive 4"/>
          <p:cNvSpPr>
            <a:spLocks noGrp="1"/>
          </p:cNvSpPr>
          <p:nvPr>
            <p:ph type="sldNum" sz="quarter" idx="11"/>
          </p:nvPr>
        </p:nvSpPr>
        <p:spPr/>
        <p:txBody>
          <a:bodyPr/>
          <a:lstStyle/>
          <a:p>
            <a:fld id="{44344EBA-EA6B-400A-8EFF-918145D0BB4D}" type="slidenum">
              <a:rPr lang="fr-FR" smtClean="0"/>
              <a:t>4</a:t>
            </a:fld>
            <a:endParaRPr lang="fr-FR"/>
          </a:p>
        </p:txBody>
      </p:sp>
    </p:spTree>
    <p:extLst>
      <p:ext uri="{BB962C8B-B14F-4D97-AF65-F5344CB8AC3E}">
        <p14:creationId xmlns:p14="http://schemas.microsoft.com/office/powerpoint/2010/main" val="4178536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r>
              <a:rPr lang="fr-FR" smtClean="0"/>
              <a:t>DIMM - SDST - Bureau de l'immigration familiale / version du 25.01.2016</a:t>
            </a:r>
            <a:endParaRPr lang="fr-FR"/>
          </a:p>
        </p:txBody>
      </p:sp>
      <p:sp>
        <p:nvSpPr>
          <p:cNvPr id="5" name="Espace réservé du numéro de diapositive 4"/>
          <p:cNvSpPr>
            <a:spLocks noGrp="1"/>
          </p:cNvSpPr>
          <p:nvPr>
            <p:ph type="sldNum" sz="quarter" idx="11"/>
          </p:nvPr>
        </p:nvSpPr>
        <p:spPr/>
        <p:txBody>
          <a:bodyPr/>
          <a:lstStyle/>
          <a:p>
            <a:fld id="{44344EBA-EA6B-400A-8EFF-918145D0BB4D}" type="slidenum">
              <a:rPr lang="fr-FR" smtClean="0"/>
              <a:t>5</a:t>
            </a:fld>
            <a:endParaRPr lang="fr-FR"/>
          </a:p>
        </p:txBody>
      </p:sp>
    </p:spTree>
    <p:extLst>
      <p:ext uri="{BB962C8B-B14F-4D97-AF65-F5344CB8AC3E}">
        <p14:creationId xmlns:p14="http://schemas.microsoft.com/office/powerpoint/2010/main" val="32474023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r>
              <a:rPr lang="fr-FR" dirty="0" smtClean="0"/>
              <a:t>La lettre de la loi empêche de clore la procédure d’elle-même</a:t>
            </a:r>
            <a:r>
              <a:rPr lang="fr-FR" baseline="0" dirty="0" smtClean="0"/>
              <a:t> par l’OFII </a:t>
            </a:r>
            <a:r>
              <a:rPr lang="fr-FR" baseline="0" dirty="0" err="1" smtClean="0"/>
              <a:t>cra</a:t>
            </a:r>
            <a:r>
              <a:rPr lang="fr-FR" baseline="0" dirty="0" smtClean="0"/>
              <a:t> il est prévu une décision du préfet, après avis ce qui implique nécessairement un avis.</a:t>
            </a:r>
          </a:p>
          <a:p>
            <a:r>
              <a:rPr lang="fr-FR" baseline="0" dirty="0" smtClean="0"/>
              <a:t>Cela aurait conduit à un transfert partiel de compétence.</a:t>
            </a:r>
            <a:endParaRPr lang="fr-FR" dirty="0"/>
          </a:p>
        </p:txBody>
      </p:sp>
      <p:sp>
        <p:nvSpPr>
          <p:cNvPr id="4" name="Espace réservé du pied de page 3"/>
          <p:cNvSpPr>
            <a:spLocks noGrp="1"/>
          </p:cNvSpPr>
          <p:nvPr>
            <p:ph type="ftr" sz="quarter" idx="10"/>
          </p:nvPr>
        </p:nvSpPr>
        <p:spPr/>
        <p:txBody>
          <a:bodyPr/>
          <a:lstStyle/>
          <a:p>
            <a:r>
              <a:rPr lang="fr-FR" smtClean="0"/>
              <a:t>DIMM - SDST - Bureau de l'immigration familiale / version du 25.01.2016</a:t>
            </a:r>
            <a:endParaRPr lang="fr-FR"/>
          </a:p>
        </p:txBody>
      </p:sp>
      <p:sp>
        <p:nvSpPr>
          <p:cNvPr id="5" name="Espace réservé du numéro de diapositive 4"/>
          <p:cNvSpPr>
            <a:spLocks noGrp="1"/>
          </p:cNvSpPr>
          <p:nvPr>
            <p:ph type="sldNum" sz="quarter" idx="11"/>
          </p:nvPr>
        </p:nvSpPr>
        <p:spPr/>
        <p:txBody>
          <a:bodyPr/>
          <a:lstStyle/>
          <a:p>
            <a:fld id="{44344EBA-EA6B-400A-8EFF-918145D0BB4D}" type="slidenum">
              <a:rPr lang="fr-FR" smtClean="0"/>
              <a:t>6</a:t>
            </a:fld>
            <a:endParaRPr lang="fr-FR"/>
          </a:p>
        </p:txBody>
      </p:sp>
    </p:spTree>
    <p:extLst>
      <p:ext uri="{BB962C8B-B14F-4D97-AF65-F5344CB8AC3E}">
        <p14:creationId xmlns:p14="http://schemas.microsoft.com/office/powerpoint/2010/main" val="3034010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r>
              <a:rPr lang="fr-FR" smtClean="0"/>
              <a:t>DIMM - SDST - Bureau de l'immigration familiale / version du 25.01.2016</a:t>
            </a:r>
            <a:endParaRPr lang="fr-FR"/>
          </a:p>
        </p:txBody>
      </p:sp>
      <p:sp>
        <p:nvSpPr>
          <p:cNvPr id="5" name="Espace réservé du numéro de diapositive 4"/>
          <p:cNvSpPr>
            <a:spLocks noGrp="1"/>
          </p:cNvSpPr>
          <p:nvPr>
            <p:ph type="sldNum" sz="quarter" idx="11"/>
          </p:nvPr>
        </p:nvSpPr>
        <p:spPr/>
        <p:txBody>
          <a:bodyPr/>
          <a:lstStyle/>
          <a:p>
            <a:fld id="{44344EBA-EA6B-400A-8EFF-918145D0BB4D}" type="slidenum">
              <a:rPr lang="fr-FR" smtClean="0"/>
              <a:t>7</a:t>
            </a:fld>
            <a:endParaRPr lang="fr-FR"/>
          </a:p>
        </p:txBody>
      </p:sp>
    </p:spTree>
    <p:extLst>
      <p:ext uri="{BB962C8B-B14F-4D97-AF65-F5344CB8AC3E}">
        <p14:creationId xmlns:p14="http://schemas.microsoft.com/office/powerpoint/2010/main" val="4250811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pied de page 3"/>
          <p:cNvSpPr>
            <a:spLocks noGrp="1"/>
          </p:cNvSpPr>
          <p:nvPr>
            <p:ph type="ftr" sz="quarter" idx="10"/>
          </p:nvPr>
        </p:nvSpPr>
        <p:spPr/>
        <p:txBody>
          <a:bodyPr/>
          <a:lstStyle/>
          <a:p>
            <a:r>
              <a:rPr lang="fr-FR" smtClean="0"/>
              <a:t>DIMM - SDST - Bureau de l'immigration familiale / version du 25.01.2016</a:t>
            </a:r>
            <a:endParaRPr lang="fr-FR"/>
          </a:p>
        </p:txBody>
      </p:sp>
      <p:sp>
        <p:nvSpPr>
          <p:cNvPr id="5" name="Espace réservé du numéro de diapositive 4"/>
          <p:cNvSpPr>
            <a:spLocks noGrp="1"/>
          </p:cNvSpPr>
          <p:nvPr>
            <p:ph type="sldNum" sz="quarter" idx="11"/>
          </p:nvPr>
        </p:nvSpPr>
        <p:spPr/>
        <p:txBody>
          <a:bodyPr/>
          <a:lstStyle/>
          <a:p>
            <a:fld id="{44344EBA-EA6B-400A-8EFF-918145D0BB4D}" type="slidenum">
              <a:rPr lang="fr-FR" smtClean="0"/>
              <a:t>9</a:t>
            </a:fld>
            <a:endParaRPr lang="fr-FR"/>
          </a:p>
        </p:txBody>
      </p:sp>
    </p:spTree>
    <p:extLst>
      <p:ext uri="{BB962C8B-B14F-4D97-AF65-F5344CB8AC3E}">
        <p14:creationId xmlns:p14="http://schemas.microsoft.com/office/powerpoint/2010/main" val="3140486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oleObject" Target="../embeddings/oleObject1.bin"/><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image" Target="../media/image2.jpeg"/><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265476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285934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386183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graphicFrame>
        <p:nvGraphicFramePr>
          <p:cNvPr id="3" name="Rectangle 14" hidden="1"/>
          <p:cNvGraphicFramePr>
            <a:graphicFrameLocks/>
          </p:cNvGraphicFramePr>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spid="_x0000_s1170" name="think-cell Slide" r:id="rId13" imgW="0" imgH="0" progId="TCLayout.ActiveDocument.1">
                  <p:embed/>
                </p:oleObj>
              </mc:Choice>
              <mc:Fallback>
                <p:oleObj name="think-cell Slide" r:id="rId13"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215979" cy="1619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oleObj>
              </mc:Fallback>
            </mc:AlternateContent>
          </a:graphicData>
        </a:graphic>
      </p:graphicFrame>
      <p:cxnSp>
        <p:nvCxnSpPr>
          <p:cNvPr id="4" name="AutoShape 249" hidden="1"/>
          <p:cNvCxnSpPr>
            <a:cxnSpLocks noChangeShapeType="1"/>
          </p:cNvCxnSpPr>
          <p:nvPr>
            <p:custDataLst>
              <p:tags r:id="rId2"/>
            </p:custDataLst>
          </p:nvPr>
        </p:nvCxnSpPr>
        <p:spPr bwMode="auto">
          <a:xfrm>
            <a:off x="1976207" y="1668337"/>
            <a:ext cx="5801189" cy="0"/>
          </a:xfrm>
          <a:prstGeom prst="straightConnector1">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5" name="AutoShape 250" hidden="1"/>
          <p:cNvSpPr>
            <a:spLocks noChangeArrowheads="1"/>
          </p:cNvSpPr>
          <p:nvPr>
            <p:custDataLst>
              <p:tags r:id="rId3"/>
            </p:custDataLst>
          </p:nvPr>
        </p:nvSpPr>
        <p:spPr bwMode="auto">
          <a:xfrm>
            <a:off x="1976207" y="1137069"/>
            <a:ext cx="5801189" cy="531268"/>
          </a:xfrm>
          <a:prstGeom prst="leftRightArrow">
            <a:avLst>
              <a:gd name="adj1" fmla="val 100000"/>
              <a:gd name="adj2" fmla="val 0"/>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18567" anchor="b">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eaLnBrk="1" hangingPunct="1">
              <a:buFontTx/>
              <a:buChar char="–"/>
              <a:defRPr/>
            </a:pPr>
            <a:r>
              <a:rPr lang="fr-FR" altLang="fr-FR" sz="1632" b="1" smtClean="0"/>
              <a:t>Title</a:t>
            </a:r>
          </a:p>
          <a:p>
            <a:pPr eaLnBrk="1" hangingPunct="1">
              <a:buFontTx/>
              <a:buChar char="–"/>
              <a:defRPr/>
            </a:pPr>
            <a:r>
              <a:rPr lang="fr-FR" altLang="fr-FR" sz="1632" smtClean="0">
                <a:solidFill>
                  <a:srgbClr val="808080"/>
                </a:solidFill>
              </a:rPr>
              <a:t>Unit of measure</a:t>
            </a:r>
          </a:p>
        </p:txBody>
      </p:sp>
      <p:sp>
        <p:nvSpPr>
          <p:cNvPr id="6" name="AcnSubjectTitle_ID_1037" hidden="1"/>
          <p:cNvSpPr txBox="1">
            <a:spLocks noChangeArrowheads="1"/>
          </p:cNvSpPr>
          <p:nvPr>
            <p:custDataLst>
              <p:tags r:id="rId4"/>
            </p:custDataLst>
          </p:nvPr>
        </p:nvSpPr>
        <p:spPr bwMode="auto">
          <a:xfrm>
            <a:off x="1475135" y="1449673"/>
            <a:ext cx="9503064" cy="2562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miter lim="800000"/>
                <a:headEnd/>
                <a:tailEnd/>
              </a14:hiddenLine>
            </a:ext>
          </a:extLst>
        </p:spPr>
        <p:txBody>
          <a:bodyPr lIns="0" tIns="0" rIns="0" bIns="0">
            <a:spAutoFit/>
          </a:bodyPr>
          <a:lstStyle>
            <a:lvl1pPr defTabSz="890588" eaLnBrk="0" hangingPunct="0">
              <a:defRPr sz="1200">
                <a:solidFill>
                  <a:schemeClr val="tx1"/>
                </a:solidFill>
                <a:latin typeface="Arial" pitchFamily="34" charset="0"/>
                <a:cs typeface="Arial" pitchFamily="34" charset="0"/>
              </a:defRPr>
            </a:lvl1pPr>
            <a:lvl2pPr marL="742950" indent="-285750" defTabSz="890588" eaLnBrk="0" hangingPunct="0">
              <a:defRPr sz="1200">
                <a:solidFill>
                  <a:schemeClr val="tx1"/>
                </a:solidFill>
                <a:latin typeface="Arial" pitchFamily="34" charset="0"/>
                <a:cs typeface="Arial" pitchFamily="34" charset="0"/>
              </a:defRPr>
            </a:lvl2pPr>
            <a:lvl3pPr marL="1143000" indent="-228600" defTabSz="890588" eaLnBrk="0" hangingPunct="0">
              <a:defRPr sz="1200">
                <a:solidFill>
                  <a:schemeClr val="tx1"/>
                </a:solidFill>
                <a:latin typeface="Arial" pitchFamily="34" charset="0"/>
                <a:cs typeface="Arial" pitchFamily="34" charset="0"/>
              </a:defRPr>
            </a:lvl3pPr>
            <a:lvl4pPr marL="1600200" indent="-228600" defTabSz="890588" eaLnBrk="0" hangingPunct="0">
              <a:defRPr sz="1200">
                <a:solidFill>
                  <a:schemeClr val="tx1"/>
                </a:solidFill>
                <a:latin typeface="Arial" pitchFamily="34" charset="0"/>
                <a:cs typeface="Arial" pitchFamily="34" charset="0"/>
              </a:defRPr>
            </a:lvl4pPr>
            <a:lvl5pPr marL="2057400" indent="-228600" defTabSz="890588" eaLnBrk="0" hangingPunct="0">
              <a:defRPr sz="1200">
                <a:solidFill>
                  <a:schemeClr val="tx1"/>
                </a:solidFill>
                <a:latin typeface="Arial" pitchFamily="34" charset="0"/>
                <a:cs typeface="Arial" pitchFamily="34" charset="0"/>
              </a:defRPr>
            </a:lvl5pPr>
            <a:lvl6pPr marL="2514600" indent="-228600" defTabSz="890588"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defTabSz="890588"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defTabSz="890588"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defTabSz="890588" eaLnBrk="0" fontAlgn="base" hangingPunct="0">
              <a:spcBef>
                <a:spcPct val="0"/>
              </a:spcBef>
              <a:spcAft>
                <a:spcPct val="0"/>
              </a:spcAft>
              <a:defRPr sz="1200">
                <a:solidFill>
                  <a:schemeClr val="tx1"/>
                </a:solidFill>
                <a:latin typeface="Arial" pitchFamily="34" charset="0"/>
                <a:cs typeface="Arial" pitchFamily="34" charset="0"/>
              </a:defRPr>
            </a:lvl9pPr>
          </a:lstStyle>
          <a:p>
            <a:pPr eaLnBrk="1" hangingPunct="1">
              <a:buClr>
                <a:srgbClr val="002960"/>
              </a:buClr>
              <a:buFontTx/>
              <a:buChar char="–"/>
              <a:defRPr/>
            </a:pPr>
            <a:r>
              <a:rPr lang="en-US" sz="1632" b="1" smtClean="0">
                <a:latin typeface="Century Gothic" pitchFamily="34" charset="0"/>
              </a:rPr>
              <a:t>Subject Title</a:t>
            </a:r>
          </a:p>
        </p:txBody>
      </p:sp>
      <p:sp>
        <p:nvSpPr>
          <p:cNvPr id="7" name="AcnStamp_ID_1038" hidden="1"/>
          <p:cNvSpPr>
            <a:spLocks noChangeArrowheads="1"/>
          </p:cNvSpPr>
          <p:nvPr>
            <p:custDataLst>
              <p:tags r:id="rId5"/>
            </p:custDataLst>
          </p:nvPr>
        </p:nvSpPr>
        <p:spPr bwMode="auto">
          <a:xfrm>
            <a:off x="10496063" y="1439954"/>
            <a:ext cx="1391407" cy="271812"/>
          </a:xfrm>
          <a:prstGeom prst="leftRightArrow">
            <a:avLst>
              <a:gd name="adj1" fmla="val 100000"/>
              <a:gd name="adj2" fmla="val 0"/>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25784" rIns="0" bIns="25784">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algn="r" eaLnBrk="1" hangingPunct="1">
              <a:buFontTx/>
              <a:buChar char="–"/>
              <a:defRPr/>
            </a:pPr>
            <a:r>
              <a:rPr lang="en-US" altLang="fr-FR" sz="1428" b="1" smtClean="0">
                <a:latin typeface="Century Gothic" pitchFamily="34" charset="0"/>
              </a:rPr>
              <a:t>MASTER STAMP</a:t>
            </a:r>
          </a:p>
        </p:txBody>
      </p:sp>
      <p:cxnSp>
        <p:nvCxnSpPr>
          <p:cNvPr id="8" name="AcnStpConnector_ID_1039" hidden="1"/>
          <p:cNvCxnSpPr>
            <a:cxnSpLocks noChangeShapeType="1"/>
          </p:cNvCxnSpPr>
          <p:nvPr>
            <p:custDataLst>
              <p:tags r:id="rId6"/>
            </p:custDataLst>
          </p:nvPr>
        </p:nvCxnSpPr>
        <p:spPr bwMode="auto">
          <a:xfrm rot="5400000" flipH="1" flipV="1">
            <a:off x="11021666" y="573609"/>
            <a:ext cx="1619" cy="1734310"/>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cxnSp>
        <p:nvCxnSpPr>
          <p:cNvPr id="9" name="AcnStpConnector_ID_1040" hidden="1"/>
          <p:cNvCxnSpPr>
            <a:cxnSpLocks noChangeShapeType="1"/>
          </p:cNvCxnSpPr>
          <p:nvPr>
            <p:custDataLst>
              <p:tags r:id="rId7"/>
            </p:custDataLst>
          </p:nvPr>
        </p:nvCxnSpPr>
        <p:spPr bwMode="auto">
          <a:xfrm rot="16200000" flipH="1">
            <a:off x="11021666" y="845726"/>
            <a:ext cx="1619" cy="1734310"/>
          </a:xfrm>
          <a:prstGeom prst="straightConnector1">
            <a:avLst/>
          </a:prstGeom>
          <a:noFill/>
          <a:ln w="9525">
            <a:solidFill>
              <a:srgbClr val="000000"/>
            </a:solidFill>
            <a:round/>
            <a:headEnd/>
            <a:tailEnd/>
          </a:ln>
          <a:extLst>
            <a:ext uri="{909E8E84-426E-40dd-AFC4-6F175D3DCCD1}">
              <a14:hiddenFill xmlns:a14="http://schemas.microsoft.com/office/drawing/2010/main" xmlns="">
                <a:noFill/>
              </a14:hiddenFill>
            </a:ext>
          </a:extLst>
        </p:spPr>
      </p:cxnSp>
      <p:sp>
        <p:nvSpPr>
          <p:cNvPr id="10" name="Rectangle 9"/>
          <p:cNvSpPr/>
          <p:nvPr/>
        </p:nvSpPr>
        <p:spPr bwMode="auto">
          <a:xfrm>
            <a:off x="1075574" y="1349248"/>
            <a:ext cx="840158" cy="51054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2808" tIns="46409" rIns="92808" bIns="46409" anchor="ctr"/>
          <a:lstStyle/>
          <a:p>
            <a:pPr algn="ctr">
              <a:buFontTx/>
              <a:buChar char="–"/>
              <a:defRPr/>
            </a:pPr>
            <a:endParaRPr lang="fr-FR" sz="1020" dirty="0">
              <a:solidFill>
                <a:srgbClr val="FFFFFF"/>
              </a:solidFill>
            </a:endParaRPr>
          </a:p>
        </p:txBody>
      </p:sp>
      <p:sp>
        <p:nvSpPr>
          <p:cNvPr id="11" name="Rectangle 10"/>
          <p:cNvSpPr/>
          <p:nvPr>
            <p:custDataLst>
              <p:tags r:id="rId8"/>
            </p:custDataLst>
          </p:nvPr>
        </p:nvSpPr>
        <p:spPr bwMode="auto">
          <a:xfrm>
            <a:off x="0" y="1195372"/>
            <a:ext cx="12192000" cy="56626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2817" tIns="46414" rIns="92817" bIns="46414" anchor="ctr"/>
          <a:lstStyle/>
          <a:p>
            <a:pPr algn="ctr">
              <a:buFontTx/>
              <a:buChar char="–"/>
              <a:defRPr/>
            </a:pPr>
            <a:endParaRPr lang="en-US" sz="2449" dirty="0"/>
          </a:p>
        </p:txBody>
      </p:sp>
      <p:cxnSp>
        <p:nvCxnSpPr>
          <p:cNvPr id="12" name="Straight Connector 29"/>
          <p:cNvCxnSpPr/>
          <p:nvPr userDrawn="1">
            <p:custDataLst>
              <p:tags r:id="rId9"/>
            </p:custDataLst>
          </p:nvPr>
        </p:nvCxnSpPr>
        <p:spPr bwMode="auto">
          <a:xfrm rot="10800000" flipV="1">
            <a:off x="0" y="6480600"/>
            <a:ext cx="12189840" cy="0"/>
          </a:xfrm>
          <a:prstGeom prst="line">
            <a:avLst/>
          </a:prstGeom>
          <a:ln w="28575">
            <a:solidFill>
              <a:srgbClr val="00259A"/>
            </a:solidFill>
          </a:ln>
        </p:spPr>
        <p:style>
          <a:lnRef idx="1">
            <a:schemeClr val="accent1"/>
          </a:lnRef>
          <a:fillRef idx="0">
            <a:schemeClr val="accent1"/>
          </a:fillRef>
          <a:effectRef idx="0">
            <a:schemeClr val="accent1"/>
          </a:effectRef>
          <a:fontRef idx="minor">
            <a:schemeClr val="tx1"/>
          </a:fontRef>
        </p:style>
      </p:cxnSp>
      <p:sp>
        <p:nvSpPr>
          <p:cNvPr id="13" name="Oval 30"/>
          <p:cNvSpPr/>
          <p:nvPr>
            <p:custDataLst>
              <p:tags r:id="rId10"/>
            </p:custDataLst>
          </p:nvPr>
        </p:nvSpPr>
        <p:spPr bwMode="auto">
          <a:xfrm>
            <a:off x="11325925" y="6248977"/>
            <a:ext cx="637138" cy="477825"/>
          </a:xfrm>
          <a:prstGeom prst="ellipse">
            <a:avLst/>
          </a:prstGeom>
          <a:solidFill>
            <a:schemeClr val="bg1"/>
          </a:solidFill>
          <a:ln>
            <a:solidFill>
              <a:srgbClr val="00259A"/>
            </a:solidFill>
          </a:ln>
        </p:spPr>
        <p:style>
          <a:lnRef idx="2">
            <a:schemeClr val="accent1">
              <a:shade val="50000"/>
            </a:schemeClr>
          </a:lnRef>
          <a:fillRef idx="1">
            <a:schemeClr val="accent1"/>
          </a:fillRef>
          <a:effectRef idx="0">
            <a:schemeClr val="accent1"/>
          </a:effectRef>
          <a:fontRef idx="minor">
            <a:schemeClr val="lt1"/>
          </a:fontRef>
        </p:style>
        <p:txBody>
          <a:bodyPr lIns="90977" tIns="45491" rIns="90977" bIns="45491" anchor="ctr"/>
          <a:lstStyle/>
          <a:p>
            <a:pPr algn="ctr">
              <a:buFontTx/>
              <a:buChar char="–"/>
              <a:defRPr/>
            </a:pPr>
            <a:endParaRPr lang="en-US" sz="2449" b="1" dirty="0"/>
          </a:p>
        </p:txBody>
      </p:sp>
      <p:sp>
        <p:nvSpPr>
          <p:cNvPr id="14" name="Rectangle 13"/>
          <p:cNvSpPr/>
          <p:nvPr/>
        </p:nvSpPr>
        <p:spPr bwMode="auto">
          <a:xfrm>
            <a:off x="349886" y="1219669"/>
            <a:ext cx="11420955" cy="108522"/>
          </a:xfrm>
          <a:prstGeom prst="rect">
            <a:avLst/>
          </a:prstGeom>
          <a:gradFill flip="none" rotWithShape="1">
            <a:gsLst>
              <a:gs pos="3000">
                <a:srgbClr val="00259A"/>
              </a:gs>
              <a:gs pos="100000">
                <a:schemeClr val="bg1"/>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2817" tIns="46414" rIns="92817" bIns="46414" anchor="ctr"/>
          <a:lstStyle/>
          <a:p>
            <a:pPr algn="ctr">
              <a:buFontTx/>
              <a:buChar char="–"/>
              <a:defRPr/>
            </a:pPr>
            <a:endParaRPr lang="en-US" sz="2449" dirty="0"/>
          </a:p>
        </p:txBody>
      </p:sp>
      <p:pic>
        <p:nvPicPr>
          <p:cNvPr id="15" name="Picture 39" descr="MIOMCTI logo 2010.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95242" y="183032"/>
            <a:ext cx="1017259" cy="9799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 name="Picture 39" descr="MIOMCTI logo 2010.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95242" y="183032"/>
            <a:ext cx="1017259" cy="9799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 name="Group 26"/>
          <p:cNvGrpSpPr>
            <a:grpSpLocks/>
          </p:cNvGrpSpPr>
          <p:nvPr userDrawn="1"/>
        </p:nvGrpSpPr>
        <p:grpSpPr bwMode="auto">
          <a:xfrm>
            <a:off x="390922" y="186271"/>
            <a:ext cx="1017259" cy="952410"/>
            <a:chOff x="487363" y="412750"/>
            <a:chExt cx="1241425" cy="1593850"/>
          </a:xfrm>
        </p:grpSpPr>
        <p:pic>
          <p:nvPicPr>
            <p:cNvPr id="18" name="Picture 13" descr="MIOMCTI logo 2010.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487363" y="412750"/>
              <a:ext cx="1241425" cy="1593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 name="Rectangle 18"/>
            <p:cNvSpPr/>
            <p:nvPr userDrawn="1"/>
          </p:nvSpPr>
          <p:spPr bwMode="auto">
            <a:xfrm>
              <a:off x="487363" y="1250334"/>
              <a:ext cx="1241425" cy="756266"/>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714" dirty="0">
                  <a:solidFill>
                    <a:schemeClr val="bg1"/>
                  </a:solidFill>
                </a:rPr>
                <a:t>MINISTÈRE </a:t>
              </a:r>
            </a:p>
            <a:p>
              <a:pPr algn="ctr">
                <a:defRPr/>
              </a:pPr>
              <a:r>
                <a:rPr lang="fr-FR" sz="714" dirty="0">
                  <a:solidFill>
                    <a:schemeClr val="bg1"/>
                  </a:solidFill>
                </a:rPr>
                <a:t>DE</a:t>
              </a:r>
            </a:p>
            <a:p>
              <a:pPr algn="ctr">
                <a:defRPr/>
              </a:pPr>
              <a:r>
                <a:rPr lang="fr-FR" sz="714" dirty="0">
                  <a:solidFill>
                    <a:schemeClr val="bg1"/>
                  </a:solidFill>
                </a:rPr>
                <a:t> L’INTÉRIEUR</a:t>
              </a:r>
            </a:p>
          </p:txBody>
        </p:sp>
      </p:grpSp>
      <p:sp>
        <p:nvSpPr>
          <p:cNvPr id="2" name="Title 1"/>
          <p:cNvSpPr>
            <a:spLocks noGrp="1"/>
          </p:cNvSpPr>
          <p:nvPr>
            <p:ph type="title"/>
          </p:nvPr>
        </p:nvSpPr>
        <p:spPr bwMode="auto">
          <a:xfrm>
            <a:off x="1475136" y="234864"/>
            <a:ext cx="10412334" cy="298033"/>
          </a:xfrm>
          <a:prstGeom prst="rect">
            <a:avLst/>
          </a:prstGeom>
        </p:spPr>
        <p:txBody>
          <a:bodyPr/>
          <a:lstStyle/>
          <a:p>
            <a:r>
              <a:rPr lang="en-US" smtClean="0"/>
              <a:t>Click to edit Master title style</a:t>
            </a:r>
            <a:endParaRPr lang="fr-FR" dirty="0"/>
          </a:p>
        </p:txBody>
      </p:sp>
      <p:sp>
        <p:nvSpPr>
          <p:cNvPr id="20" name="Rectangle 280"/>
          <p:cNvSpPr>
            <a:spLocks noGrp="1" noChangeArrowheads="1"/>
          </p:cNvSpPr>
          <p:nvPr>
            <p:ph type="sldNum" sz="quarter" idx="10"/>
            <p:custDataLst>
              <p:tags r:id="rId11"/>
            </p:custDataLst>
          </p:nvPr>
        </p:nvSpPr>
        <p:spPr>
          <a:xfrm>
            <a:off x="11429632" y="6271965"/>
            <a:ext cx="441557" cy="418152"/>
          </a:xfrm>
        </p:spPr>
        <p:txBody>
          <a:bodyPr/>
          <a:lstStyle>
            <a:lvl1pPr algn="ctr" eaLnBrk="0" hangingPunct="0">
              <a:defRPr>
                <a:latin typeface="Arial" panose="020B0604020202020204" pitchFamily="34" charset="0"/>
                <a:ea typeface="ヒラギノ角ゴ Pro W3"/>
                <a:cs typeface="ヒラギノ角ゴ Pro W3"/>
              </a:defRPr>
            </a:lvl1pPr>
          </a:lstStyle>
          <a:p>
            <a:fld id="{4762FACF-11A5-7640-A959-375486C71F39}" type="slidenum">
              <a:rPr lang="fr-FR" smtClean="0"/>
              <a:pPr/>
              <a:t>‹N°›</a:t>
            </a:fld>
            <a:endParaRPr lang="fr-FR" dirty="0"/>
          </a:p>
        </p:txBody>
      </p:sp>
      <p:sp>
        <p:nvSpPr>
          <p:cNvPr id="21" name="Rectangle 20"/>
          <p:cNvSpPr/>
          <p:nvPr userDrawn="1"/>
        </p:nvSpPr>
        <p:spPr>
          <a:xfrm>
            <a:off x="4891618" y="6518863"/>
            <a:ext cx="2329108" cy="307777"/>
          </a:xfrm>
          <a:prstGeom prst="rect">
            <a:avLst/>
          </a:prstGeom>
        </p:spPr>
        <p:txBody>
          <a:bodyPr wrap="none">
            <a:spAutoFit/>
          </a:bodyPr>
          <a:lstStyle/>
          <a:p>
            <a:r>
              <a:rPr lang="fr-FR" sz="1400" dirty="0" smtClean="0"/>
              <a:t>DIMM/SDST/BIF - 28.10.2014</a:t>
            </a:r>
            <a:endParaRPr lang="fr-FR" sz="1400" dirty="0"/>
          </a:p>
        </p:txBody>
      </p:sp>
    </p:spTree>
    <p:extLst>
      <p:ext uri="{BB962C8B-B14F-4D97-AF65-F5344CB8AC3E}">
        <p14:creationId xmlns:p14="http://schemas.microsoft.com/office/powerpoint/2010/main" val="61819903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2837780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a:xfrm>
            <a:off x="4038600" y="6356350"/>
            <a:ext cx="41148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156593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a:xfrm>
            <a:off x="4038600" y="6356350"/>
            <a:ext cx="41148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454265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a:xfrm>
            <a:off x="4038600" y="6356350"/>
            <a:ext cx="4114800" cy="365125"/>
          </a:xfrm>
          <a:prstGeom prst="rect">
            <a:avLst/>
          </a:prstGeom>
        </p:spPr>
        <p:txBody>
          <a:bodyPr/>
          <a:lstStyle/>
          <a:p>
            <a:endParaRPr lang="fr-FR"/>
          </a:p>
        </p:txBody>
      </p:sp>
      <p:sp>
        <p:nvSpPr>
          <p:cNvPr id="9" name="Espace réservé du numéro de diapositive 8"/>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3839104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a:xfrm>
            <a:off x="4038600" y="6356350"/>
            <a:ext cx="4114800" cy="365125"/>
          </a:xfrm>
          <a:prstGeom prst="rect">
            <a:avLst/>
          </a:prstGeom>
        </p:spPr>
        <p:txBody>
          <a:bodyPr/>
          <a:lstStyle/>
          <a:p>
            <a:endParaRPr lang="fr-FR"/>
          </a:p>
        </p:txBody>
      </p:sp>
      <p:sp>
        <p:nvSpPr>
          <p:cNvPr id="5" name="Espace réservé du numéro de diapositive 4"/>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235666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a:xfrm>
            <a:off x="4038600" y="6356350"/>
            <a:ext cx="4114800" cy="365125"/>
          </a:xfrm>
          <a:prstGeom prst="rect">
            <a:avLst/>
          </a:prstGeom>
        </p:spPr>
        <p:txBody>
          <a:bodyPr/>
          <a:lstStyle/>
          <a:p>
            <a:endParaRPr lang="fr-FR"/>
          </a:p>
        </p:txBody>
      </p:sp>
      <p:sp>
        <p:nvSpPr>
          <p:cNvPr id="4" name="Espace réservé du numéro de diapositive 3"/>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259025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a:xfrm>
            <a:off x="4038600" y="6356350"/>
            <a:ext cx="41148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2788237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a:xfrm>
            <a:off x="4038600" y="6356350"/>
            <a:ext cx="41148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p:txBody>
          <a:bodyPr/>
          <a:lstStyle/>
          <a:p>
            <a:fld id="{293595E1-DC46-40C3-9F20-C5C4E90B1472}" type="slidenum">
              <a:rPr lang="fr-FR" smtClean="0"/>
              <a:t>‹N°›</a:t>
            </a:fld>
            <a:endParaRPr lang="fr-FR"/>
          </a:p>
        </p:txBody>
      </p:sp>
    </p:spTree>
    <p:extLst>
      <p:ext uri="{BB962C8B-B14F-4D97-AF65-F5344CB8AC3E}">
        <p14:creationId xmlns:p14="http://schemas.microsoft.com/office/powerpoint/2010/main" val="2524006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1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595E1-DC46-40C3-9F20-C5C4E90B1472}" type="slidenum">
              <a:rPr lang="fr-FR" smtClean="0"/>
              <a:t>‹N°›</a:t>
            </a:fld>
            <a:endParaRPr lang="fr-FR"/>
          </a:p>
        </p:txBody>
      </p:sp>
      <p:cxnSp>
        <p:nvCxnSpPr>
          <p:cNvPr id="10" name="Straight Connector 29"/>
          <p:cNvCxnSpPr/>
          <p:nvPr userDrawn="1">
            <p:custDataLst>
              <p:tags r:id="rId14"/>
            </p:custDataLst>
          </p:nvPr>
        </p:nvCxnSpPr>
        <p:spPr bwMode="auto">
          <a:xfrm rot="10800000" flipV="1">
            <a:off x="0" y="6480600"/>
            <a:ext cx="12189840" cy="0"/>
          </a:xfrm>
          <a:prstGeom prst="line">
            <a:avLst/>
          </a:prstGeom>
          <a:ln w="28575">
            <a:solidFill>
              <a:srgbClr val="00259A"/>
            </a:solidFill>
          </a:ln>
        </p:spPr>
        <p:style>
          <a:lnRef idx="1">
            <a:schemeClr val="accent1"/>
          </a:lnRef>
          <a:fillRef idx="0">
            <a:schemeClr val="accent1"/>
          </a:fillRef>
          <a:effectRef idx="0">
            <a:schemeClr val="accent1"/>
          </a:effectRef>
          <a:fontRef idx="minor">
            <a:schemeClr val="tx1"/>
          </a:fontRef>
        </p:style>
      </p:cxnSp>
      <p:sp>
        <p:nvSpPr>
          <p:cNvPr id="12" name="Rectangle 11"/>
          <p:cNvSpPr/>
          <p:nvPr userDrawn="1"/>
        </p:nvSpPr>
        <p:spPr bwMode="auto">
          <a:xfrm>
            <a:off x="349886" y="1219669"/>
            <a:ext cx="11420955" cy="108522"/>
          </a:xfrm>
          <a:prstGeom prst="rect">
            <a:avLst/>
          </a:prstGeom>
          <a:gradFill flip="none" rotWithShape="1">
            <a:gsLst>
              <a:gs pos="3000">
                <a:srgbClr val="00259A"/>
              </a:gs>
              <a:gs pos="100000">
                <a:schemeClr val="bg1"/>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2817" tIns="46414" rIns="92817" bIns="46414" anchor="ctr"/>
          <a:lstStyle/>
          <a:p>
            <a:pPr algn="ctr">
              <a:buFontTx/>
              <a:buChar char="–"/>
              <a:defRPr/>
            </a:pPr>
            <a:endParaRPr lang="en-US" sz="2449" dirty="0"/>
          </a:p>
        </p:txBody>
      </p:sp>
    </p:spTree>
    <p:extLst>
      <p:ext uri="{BB962C8B-B14F-4D97-AF65-F5344CB8AC3E}">
        <p14:creationId xmlns:p14="http://schemas.microsoft.com/office/powerpoint/2010/main" val="2715442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package" Target="../embeddings/Document_Microsoft_Word1.docx"/><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700472" y="3051959"/>
            <a:ext cx="10402956" cy="1408996"/>
          </a:xfrm>
        </p:spPr>
        <p:txBody>
          <a:bodyPr>
            <a:noAutofit/>
          </a:bodyPr>
          <a:lstStyle/>
          <a:p>
            <a:r>
              <a:rPr lang="fr-FR" sz="4000" dirty="0" smtClean="0"/>
              <a:t/>
            </a:r>
            <a:br>
              <a:rPr lang="fr-FR" sz="4000" dirty="0" smtClean="0"/>
            </a:br>
            <a:r>
              <a:rPr lang="fr-FR" sz="4000" dirty="0"/>
              <a:t/>
            </a:r>
            <a:br>
              <a:rPr lang="fr-FR" sz="4000" dirty="0"/>
            </a:br>
            <a:r>
              <a:rPr lang="fr-FR" sz="4000" dirty="0" smtClean="0"/>
              <a:t/>
            </a:r>
            <a:br>
              <a:rPr lang="fr-FR" sz="4000" dirty="0" smtClean="0"/>
            </a:br>
            <a:r>
              <a:rPr lang="fr-FR" sz="4000" dirty="0"/>
              <a:t/>
            </a:r>
            <a:br>
              <a:rPr lang="fr-FR" sz="4000" dirty="0"/>
            </a:br>
            <a:r>
              <a:rPr lang="fr-FR" sz="4800" b="1" dirty="0" smtClean="0">
                <a:solidFill>
                  <a:schemeClr val="accent5">
                    <a:lumMod val="50000"/>
                  </a:schemeClr>
                </a:solidFill>
              </a:rPr>
              <a:t>PROCEDURE DE DELIVRANCE DU TITRE DE SEJOUR POUR RAISON MEDICALE </a:t>
            </a:r>
            <a:r>
              <a:rPr lang="fr-FR" sz="4400" i="1" dirty="0" smtClean="0">
                <a:solidFill>
                  <a:schemeClr val="accent5">
                    <a:lumMod val="50000"/>
                  </a:schemeClr>
                </a:solidFill>
              </a:rPr>
              <a:t/>
            </a:r>
            <a:br>
              <a:rPr lang="fr-FR" sz="4400" i="1" dirty="0" smtClean="0">
                <a:solidFill>
                  <a:schemeClr val="accent5">
                    <a:lumMod val="50000"/>
                  </a:schemeClr>
                </a:solidFill>
              </a:rPr>
            </a:br>
            <a:endParaRPr lang="fr-FR" sz="2400" b="1" dirty="0">
              <a:solidFill>
                <a:schemeClr val="accent5">
                  <a:lumMod val="50000"/>
                </a:schemeClr>
              </a:solidFill>
            </a:endParaRP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4750" y="187325"/>
            <a:ext cx="4762500" cy="1685925"/>
          </a:xfrm>
          <a:prstGeom prst="rect">
            <a:avLst/>
          </a:prstGeom>
        </p:spPr>
      </p:pic>
      <p:sp>
        <p:nvSpPr>
          <p:cNvPr id="3" name="Rectangle 2"/>
          <p:cNvSpPr/>
          <p:nvPr/>
        </p:nvSpPr>
        <p:spPr>
          <a:xfrm>
            <a:off x="2371108" y="4460955"/>
            <a:ext cx="7271656" cy="2031325"/>
          </a:xfrm>
          <a:prstGeom prst="rect">
            <a:avLst/>
          </a:prstGeom>
        </p:spPr>
        <p:txBody>
          <a:bodyPr wrap="square">
            <a:spAutoFit/>
          </a:bodyPr>
          <a:lstStyle/>
          <a:p>
            <a:pPr algn="ctr"/>
            <a:r>
              <a:rPr lang="fr-FR" sz="2800" b="1" dirty="0" smtClean="0"/>
              <a:t>Sous-direction du séjour et du travail </a:t>
            </a:r>
          </a:p>
          <a:p>
            <a:pPr algn="ctr"/>
            <a:r>
              <a:rPr lang="fr-FR" sz="2800" b="1" dirty="0"/>
              <a:t>Bureau de l’immigration familiale</a:t>
            </a:r>
          </a:p>
          <a:p>
            <a:pPr algn="ctr"/>
            <a:r>
              <a:rPr lang="fr-FR" sz="2800" b="1" i="1" dirty="0" smtClean="0"/>
              <a:t> </a:t>
            </a:r>
            <a:r>
              <a:rPr lang="fr-FR" sz="2400" dirty="0"/>
              <a:t/>
            </a:r>
            <a:br>
              <a:rPr lang="fr-FR" sz="2400" dirty="0"/>
            </a:br>
            <a:r>
              <a:rPr lang="fr-FR" sz="2400" dirty="0"/>
              <a:t/>
            </a:r>
            <a:br>
              <a:rPr lang="fr-FR" sz="2400" dirty="0"/>
            </a:br>
            <a:endParaRPr lang="fr-FR" dirty="0"/>
          </a:p>
        </p:txBody>
      </p:sp>
      <p:sp>
        <p:nvSpPr>
          <p:cNvPr id="2" name="ZoneTexte 1"/>
          <p:cNvSpPr txBox="1"/>
          <p:nvPr/>
        </p:nvSpPr>
        <p:spPr>
          <a:xfrm>
            <a:off x="9642764" y="6210795"/>
            <a:ext cx="2398815" cy="369332"/>
          </a:xfrm>
          <a:prstGeom prst="rect">
            <a:avLst/>
          </a:prstGeom>
          <a:noFill/>
        </p:spPr>
        <p:txBody>
          <a:bodyPr wrap="square" rtlCol="0">
            <a:spAutoFit/>
          </a:bodyPr>
          <a:lstStyle/>
          <a:p>
            <a:r>
              <a:rPr lang="fr-FR" dirty="0" smtClean="0"/>
              <a:t>DGEF/DIMM/SDST/BIF</a:t>
            </a:r>
            <a:endParaRPr lang="fr-FR" dirty="0"/>
          </a:p>
        </p:txBody>
      </p:sp>
    </p:spTree>
    <p:extLst>
      <p:ext uri="{BB962C8B-B14F-4D97-AF65-F5344CB8AC3E}">
        <p14:creationId xmlns:p14="http://schemas.microsoft.com/office/powerpoint/2010/main" val="3142637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1554480" y="1250718"/>
            <a:ext cx="9838902" cy="4870572"/>
          </a:xfrm>
        </p:spPr>
        <p:txBody>
          <a:bodyPr>
            <a:normAutofit/>
          </a:bodyPr>
          <a:lstStyle/>
          <a:p>
            <a:pPr marL="0" lvl="4" algn="just">
              <a:spcBef>
                <a:spcPts val="1000"/>
              </a:spcBef>
            </a:pPr>
            <a:endParaRPr lang="fr-FR" sz="200" b="1" u="sng" dirty="0" smtClean="0">
              <a:solidFill>
                <a:schemeClr val="accent1">
                  <a:lumMod val="50000"/>
                </a:schemeClr>
              </a:solidFill>
            </a:endParaRPr>
          </a:p>
          <a:p>
            <a:pPr marL="0" indent="0" algn="just">
              <a:spcBef>
                <a:spcPts val="600"/>
              </a:spcBef>
              <a:buNone/>
            </a:pPr>
            <a:endParaRPr lang="fr-FR" sz="2000" b="1" dirty="0" smtClean="0">
              <a:solidFill>
                <a:schemeClr val="accent1">
                  <a:lumMod val="50000"/>
                </a:schemeClr>
              </a:solidFill>
            </a:endParaRPr>
          </a:p>
          <a:p>
            <a:pPr marL="0" indent="0" algn="just">
              <a:spcBef>
                <a:spcPts val="600"/>
              </a:spcBef>
              <a:buNone/>
            </a:pPr>
            <a:r>
              <a:rPr lang="fr-FR" sz="2400" dirty="0" smtClean="0">
                <a:solidFill>
                  <a:schemeClr val="accent1">
                    <a:lumMod val="50000"/>
                  </a:schemeClr>
                </a:solidFill>
              </a:rPr>
              <a:t>CESEDA: L 313-11-11° </a:t>
            </a:r>
          </a:p>
          <a:p>
            <a:pPr marL="0" indent="0" algn="just">
              <a:spcBef>
                <a:spcPts val="600"/>
              </a:spcBef>
              <a:buNone/>
            </a:pPr>
            <a:r>
              <a:rPr lang="fr-FR" sz="2400" dirty="0" smtClean="0">
                <a:solidFill>
                  <a:schemeClr val="accent1">
                    <a:lumMod val="50000"/>
                  </a:schemeClr>
                </a:solidFill>
              </a:rPr>
              <a:t>	   L 311-12 (APS au parent d’un enfant mineur malade)</a:t>
            </a:r>
          </a:p>
          <a:p>
            <a:pPr marL="0" indent="0" algn="just">
              <a:spcBef>
                <a:spcPts val="600"/>
              </a:spcBef>
              <a:buNone/>
            </a:pPr>
            <a:r>
              <a:rPr lang="fr-FR" sz="2400" dirty="0" smtClean="0">
                <a:solidFill>
                  <a:schemeClr val="accent1">
                    <a:lumMod val="50000"/>
                  </a:schemeClr>
                </a:solidFill>
              </a:rPr>
              <a:t>Accord franco-algérien (article 6.7)</a:t>
            </a:r>
          </a:p>
          <a:p>
            <a:pPr marL="0" indent="0" algn="just">
              <a:spcBef>
                <a:spcPts val="600"/>
              </a:spcBef>
              <a:buNone/>
            </a:pPr>
            <a:r>
              <a:rPr lang="fr-FR" sz="2400" dirty="0" smtClean="0">
                <a:solidFill>
                  <a:schemeClr val="accent1">
                    <a:lumMod val="50000"/>
                  </a:schemeClr>
                </a:solidFill>
              </a:rPr>
              <a:t>CESEDA : R 313-22 et R 313-24 à R 313-32 (actuels)</a:t>
            </a:r>
          </a:p>
          <a:p>
            <a:pPr marL="0" indent="0" algn="just">
              <a:spcBef>
                <a:spcPts val="600"/>
              </a:spcBef>
              <a:buNone/>
            </a:pPr>
            <a:endParaRPr lang="fr-FR" sz="2400" dirty="0" smtClean="0">
              <a:solidFill>
                <a:schemeClr val="accent1">
                  <a:lumMod val="50000"/>
                </a:schemeClr>
              </a:solidFill>
            </a:endParaRPr>
          </a:p>
          <a:p>
            <a:pPr marL="0" indent="0" algn="just">
              <a:spcBef>
                <a:spcPts val="600"/>
              </a:spcBef>
              <a:buNone/>
            </a:pPr>
            <a:r>
              <a:rPr lang="fr-FR" sz="2400" dirty="0" smtClean="0">
                <a:solidFill>
                  <a:schemeClr val="accent1">
                    <a:lumMod val="50000"/>
                  </a:schemeClr>
                </a:solidFill>
              </a:rPr>
              <a:t>Arrêté interministériel MI/MASS du 9 novembre 2011</a:t>
            </a:r>
          </a:p>
          <a:p>
            <a:pPr marL="0" indent="0" algn="just">
              <a:spcBef>
                <a:spcPts val="600"/>
              </a:spcBef>
              <a:buNone/>
            </a:pPr>
            <a:r>
              <a:rPr lang="fr-FR" sz="2400" dirty="0" smtClean="0">
                <a:solidFill>
                  <a:schemeClr val="accent1">
                    <a:lumMod val="50000"/>
                  </a:schemeClr>
                </a:solidFill>
              </a:rPr>
              <a:t>Instruction n° DGS/MC/R12/2011/417 du 10 novembre 2011</a:t>
            </a:r>
          </a:p>
          <a:p>
            <a:pPr marL="0" indent="0" algn="just">
              <a:spcBef>
                <a:spcPts val="600"/>
              </a:spcBef>
              <a:buNone/>
            </a:pPr>
            <a:r>
              <a:rPr lang="fr-FR" sz="2400" dirty="0" smtClean="0">
                <a:solidFill>
                  <a:schemeClr val="accent1">
                    <a:lumMod val="50000"/>
                  </a:schemeClr>
                </a:solidFill>
              </a:rPr>
              <a:t>Instruction interministérielle n° DGS/MC1/DGEF/2014/64 du 10 mars 2014</a:t>
            </a:r>
          </a:p>
          <a:p>
            <a:pPr marL="0" indent="0" algn="just">
              <a:buNone/>
            </a:pPr>
            <a:endParaRPr lang="fr-FR" sz="2400" dirty="0"/>
          </a:p>
          <a:p>
            <a:pPr marL="0" lvl="4" indent="0">
              <a:buNone/>
            </a:pPr>
            <a:endParaRPr lang="fr-FR" altLang="fr-FR" sz="2400" dirty="0" smtClean="0"/>
          </a:p>
          <a:p>
            <a:pPr marL="0" lvl="4" indent="0">
              <a:buNone/>
            </a:pPr>
            <a:endParaRPr lang="fr-FR" altLang="fr-FR" sz="2400" dirty="0" smtClean="0"/>
          </a:p>
          <a:p>
            <a:pPr marL="1246188" lvl="4" indent="-1246188">
              <a:buFont typeface="Arial" panose="020B0604020202020204" pitchFamily="34" charset="0"/>
              <a:buNone/>
            </a:pPr>
            <a:endParaRPr lang="fr-FR" altLang="fr-FR" dirty="0" smtClean="0"/>
          </a:p>
        </p:txBody>
      </p:sp>
      <p:sp>
        <p:nvSpPr>
          <p:cNvPr id="4" name="Titre 3"/>
          <p:cNvSpPr>
            <a:spLocks noGrp="1"/>
          </p:cNvSpPr>
          <p:nvPr>
            <p:ph type="title"/>
          </p:nvPr>
        </p:nvSpPr>
        <p:spPr>
          <a:xfrm>
            <a:off x="1779666" y="530673"/>
            <a:ext cx="10412334" cy="298033"/>
          </a:xfrm>
        </p:spPr>
        <p:txBody>
          <a:bodyPr>
            <a:noAutofit/>
          </a:bodyPr>
          <a:lstStyle/>
          <a:p>
            <a:pPr algn="ctr"/>
            <a:r>
              <a:rPr lang="fr-FR" sz="3600" dirty="0" smtClean="0">
                <a:solidFill>
                  <a:schemeClr val="accent1">
                    <a:lumMod val="50000"/>
                  </a:schemeClr>
                </a:solidFill>
              </a:rPr>
              <a:t>I. FONDEMENTS JURIDIQUES</a:t>
            </a:r>
            <a:endParaRPr lang="fr-FR" sz="3600" dirty="0">
              <a:solidFill>
                <a:schemeClr val="accent5">
                  <a:lumMod val="50000"/>
                </a:schemeClr>
              </a:solidFill>
            </a:endParaRPr>
          </a:p>
        </p:txBody>
      </p:sp>
      <p:sp>
        <p:nvSpPr>
          <p:cNvPr id="2" name="Espace réservé du numéro de diapositive 1"/>
          <p:cNvSpPr>
            <a:spLocks noGrp="1"/>
          </p:cNvSpPr>
          <p:nvPr>
            <p:ph type="sldNum" sz="quarter" idx="10"/>
          </p:nvPr>
        </p:nvSpPr>
        <p:spPr/>
        <p:txBody>
          <a:bodyPr/>
          <a:lstStyle/>
          <a:p>
            <a:fld id="{4762FACF-11A5-7640-A959-375486C71F39}" type="slidenum">
              <a:rPr lang="fr-FR" smtClean="0"/>
              <a:t>2</a:t>
            </a:fld>
            <a:endParaRPr lang="fr-FR" dirty="0"/>
          </a:p>
        </p:txBody>
      </p:sp>
      <p:sp>
        <p:nvSpPr>
          <p:cNvPr id="6" name="ZoneTexte 5"/>
          <p:cNvSpPr txBox="1"/>
          <p:nvPr/>
        </p:nvSpPr>
        <p:spPr>
          <a:xfrm flipH="1">
            <a:off x="4738254" y="6543303"/>
            <a:ext cx="2565070" cy="314697"/>
          </a:xfrm>
          <a:prstGeom prst="rect">
            <a:avLst/>
          </a:prstGeom>
          <a:solidFill>
            <a:schemeClr val="bg1"/>
          </a:solidFill>
        </p:spPr>
        <p:txBody>
          <a:bodyPr wrap="square" rtlCol="0">
            <a:spAutoFit/>
          </a:bodyPr>
          <a:lstStyle/>
          <a:p>
            <a:endParaRPr lang="fr-FR" dirty="0"/>
          </a:p>
        </p:txBody>
      </p:sp>
    </p:spTree>
    <p:extLst>
      <p:ext uri="{BB962C8B-B14F-4D97-AF65-F5344CB8AC3E}">
        <p14:creationId xmlns:p14="http://schemas.microsoft.com/office/powerpoint/2010/main" val="4040466822"/>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1779666" y="1942977"/>
            <a:ext cx="9870744" cy="5289096"/>
          </a:xfrm>
        </p:spPr>
        <p:txBody>
          <a:bodyPr>
            <a:normAutofit fontScale="32500" lnSpcReduction="20000"/>
          </a:bodyPr>
          <a:lstStyle/>
          <a:p>
            <a:pPr marL="0" lvl="4" algn="just">
              <a:spcBef>
                <a:spcPts val="1000"/>
              </a:spcBef>
            </a:pPr>
            <a:r>
              <a:rPr lang="fr-FR" sz="7400" dirty="0">
                <a:solidFill>
                  <a:schemeClr val="accent1">
                    <a:lumMod val="50000"/>
                  </a:schemeClr>
                </a:solidFill>
              </a:rPr>
              <a:t>L 313-11 -11°du </a:t>
            </a:r>
            <a:r>
              <a:rPr lang="fr-FR" sz="7400" dirty="0" smtClean="0">
                <a:solidFill>
                  <a:schemeClr val="accent1">
                    <a:lumMod val="50000"/>
                  </a:schemeClr>
                </a:solidFill>
              </a:rPr>
              <a:t>CESEDA : procédure de délivrance de titre de séjour ouverte </a:t>
            </a:r>
            <a:r>
              <a:rPr lang="fr-FR" sz="7400" dirty="0">
                <a:solidFill>
                  <a:schemeClr val="accent1">
                    <a:lumMod val="50000"/>
                  </a:schemeClr>
                </a:solidFill>
              </a:rPr>
              <a:t>à l’étranger qui a sa résidence habituelle en France + rapport médical établi par médecin agréé ou praticien hospitalier + avis  </a:t>
            </a:r>
            <a:r>
              <a:rPr lang="fr-FR" sz="7400" dirty="0" smtClean="0">
                <a:solidFill>
                  <a:schemeClr val="accent1">
                    <a:lumMod val="50000"/>
                  </a:schemeClr>
                </a:solidFill>
              </a:rPr>
              <a:t>médecin de l’ARS, se traduit par la délivrance d’une CST</a:t>
            </a:r>
          </a:p>
          <a:p>
            <a:pPr marL="0" lvl="4" indent="0" algn="just">
              <a:spcBef>
                <a:spcPts val="1000"/>
              </a:spcBef>
              <a:buNone/>
            </a:pPr>
            <a:endParaRPr lang="fr-FR" sz="7400" dirty="0">
              <a:solidFill>
                <a:schemeClr val="accent1">
                  <a:lumMod val="50000"/>
                </a:schemeClr>
              </a:solidFill>
            </a:endParaRPr>
          </a:p>
          <a:p>
            <a:pPr marL="0" lvl="4" algn="just">
              <a:spcBef>
                <a:spcPts val="1000"/>
              </a:spcBef>
            </a:pPr>
            <a:r>
              <a:rPr lang="fr-FR" sz="7400" dirty="0" smtClean="0">
                <a:solidFill>
                  <a:schemeClr val="accent1">
                    <a:lumMod val="50000"/>
                  </a:schemeClr>
                </a:solidFill>
              </a:rPr>
              <a:t>R. </a:t>
            </a:r>
            <a:r>
              <a:rPr lang="fr-FR" sz="7400" dirty="0">
                <a:solidFill>
                  <a:schemeClr val="accent1">
                    <a:lumMod val="50000"/>
                  </a:schemeClr>
                </a:solidFill>
              </a:rPr>
              <a:t>313-22 du CESEDA: APS délivrée à l’étranger ne résidant pas habituellement en France (après saisine et </a:t>
            </a:r>
            <a:r>
              <a:rPr lang="fr-FR" sz="7400" dirty="0" smtClean="0">
                <a:solidFill>
                  <a:schemeClr val="accent1">
                    <a:lumMod val="50000"/>
                  </a:schemeClr>
                </a:solidFill>
              </a:rPr>
              <a:t>avis du </a:t>
            </a:r>
            <a:r>
              <a:rPr lang="fr-FR" sz="7400" dirty="0">
                <a:solidFill>
                  <a:schemeClr val="accent1">
                    <a:lumMod val="50000"/>
                  </a:schemeClr>
                </a:solidFill>
              </a:rPr>
              <a:t>M. ARS</a:t>
            </a:r>
            <a:r>
              <a:rPr lang="fr-FR" sz="7400" dirty="0" smtClean="0">
                <a:solidFill>
                  <a:schemeClr val="accent1">
                    <a:lumMod val="50000"/>
                  </a:schemeClr>
                </a:solidFill>
              </a:rPr>
              <a:t>)</a:t>
            </a:r>
          </a:p>
          <a:p>
            <a:pPr marL="0" lvl="4" indent="0" algn="just">
              <a:spcBef>
                <a:spcPts val="1000"/>
              </a:spcBef>
              <a:buNone/>
            </a:pPr>
            <a:endParaRPr lang="fr-FR" sz="7400" dirty="0" smtClean="0">
              <a:solidFill>
                <a:schemeClr val="accent1">
                  <a:lumMod val="50000"/>
                </a:schemeClr>
              </a:solidFill>
            </a:endParaRPr>
          </a:p>
          <a:p>
            <a:pPr marL="0" lvl="4" algn="just">
              <a:spcBef>
                <a:spcPts val="1000"/>
              </a:spcBef>
            </a:pPr>
            <a:r>
              <a:rPr lang="fr-FR" sz="7400" dirty="0" smtClean="0">
                <a:solidFill>
                  <a:schemeClr val="accent1">
                    <a:lumMod val="50000"/>
                  </a:schemeClr>
                </a:solidFill>
              </a:rPr>
              <a:t>Prorogation </a:t>
            </a:r>
            <a:r>
              <a:rPr lang="fr-FR" sz="7400" dirty="0">
                <a:solidFill>
                  <a:schemeClr val="accent1">
                    <a:lumMod val="50000"/>
                  </a:schemeClr>
                </a:solidFill>
              </a:rPr>
              <a:t>de visa court séjour en préfecture, circulaire INT du 23 décembre 1999 </a:t>
            </a:r>
            <a:r>
              <a:rPr lang="fr-FR" sz="7400" dirty="0" smtClean="0">
                <a:solidFill>
                  <a:schemeClr val="accent1">
                    <a:lumMod val="50000"/>
                  </a:schemeClr>
                </a:solidFill>
              </a:rPr>
              <a:t> (exceptionnel</a:t>
            </a:r>
            <a:r>
              <a:rPr lang="fr-FR" sz="7400" dirty="0">
                <a:solidFill>
                  <a:schemeClr val="accent1">
                    <a:lumMod val="50000"/>
                  </a:schemeClr>
                </a:solidFill>
              </a:rPr>
              <a:t>, pour soins</a:t>
            </a:r>
            <a:r>
              <a:rPr lang="fr-FR" sz="7400" dirty="0" smtClean="0">
                <a:solidFill>
                  <a:schemeClr val="accent1">
                    <a:lumMod val="50000"/>
                  </a:schemeClr>
                </a:solidFill>
              </a:rPr>
              <a:t>).Ce dispositif implique un </a:t>
            </a:r>
            <a:r>
              <a:rPr lang="fr-FR" sz="7400" dirty="0">
                <a:solidFill>
                  <a:schemeClr val="accent1">
                    <a:lumMod val="50000"/>
                  </a:schemeClr>
                </a:solidFill>
              </a:rPr>
              <a:t>séjour impérativement inférieur à trois mois</a:t>
            </a:r>
            <a:r>
              <a:rPr lang="fr-FR" sz="7400" dirty="0" smtClean="0">
                <a:solidFill>
                  <a:schemeClr val="accent1">
                    <a:lumMod val="50000"/>
                  </a:schemeClr>
                </a:solidFill>
              </a:rPr>
              <a:t>.</a:t>
            </a:r>
          </a:p>
          <a:p>
            <a:pPr marL="0" lvl="4" indent="0" algn="just">
              <a:spcBef>
                <a:spcPts val="1000"/>
              </a:spcBef>
              <a:buNone/>
            </a:pPr>
            <a:endParaRPr lang="fr-FR" sz="7400" dirty="0" smtClean="0">
              <a:solidFill>
                <a:schemeClr val="accent1">
                  <a:lumMod val="50000"/>
                </a:schemeClr>
              </a:solidFill>
            </a:endParaRPr>
          </a:p>
          <a:p>
            <a:pPr marL="0" lvl="4" indent="0" algn="just">
              <a:spcBef>
                <a:spcPts val="1000"/>
              </a:spcBef>
              <a:buNone/>
            </a:pPr>
            <a:endParaRPr lang="fr-FR" sz="7400" b="1" dirty="0" smtClean="0">
              <a:solidFill>
                <a:schemeClr val="accent1">
                  <a:lumMod val="50000"/>
                </a:schemeClr>
              </a:solidFill>
            </a:endParaRPr>
          </a:p>
          <a:p>
            <a:pPr marL="0" lvl="4" algn="just">
              <a:spcBef>
                <a:spcPts val="1000"/>
              </a:spcBef>
            </a:pPr>
            <a:endParaRPr lang="fr-FR" sz="6000" b="1" dirty="0">
              <a:solidFill>
                <a:schemeClr val="accent1">
                  <a:lumMod val="50000"/>
                </a:schemeClr>
              </a:solidFill>
            </a:endParaRPr>
          </a:p>
          <a:p>
            <a:pPr marL="0" lvl="4" algn="just">
              <a:spcBef>
                <a:spcPts val="1000"/>
              </a:spcBef>
            </a:pPr>
            <a:endParaRPr lang="fr-FR" sz="2400" b="1" u="sng" dirty="0">
              <a:solidFill>
                <a:schemeClr val="accent1">
                  <a:lumMod val="50000"/>
                </a:schemeClr>
              </a:solidFill>
            </a:endParaRPr>
          </a:p>
          <a:p>
            <a:pPr marL="0" lvl="4" indent="0">
              <a:buNone/>
            </a:pPr>
            <a:r>
              <a:rPr lang="fr-FR" b="1" dirty="0">
                <a:solidFill>
                  <a:schemeClr val="accent1">
                    <a:lumMod val="50000"/>
                  </a:schemeClr>
                </a:solidFill>
              </a:rPr>
              <a:t> </a:t>
            </a:r>
            <a:endParaRPr lang="fr-FR" b="1" dirty="0" smtClean="0">
              <a:solidFill>
                <a:schemeClr val="accent1">
                  <a:lumMod val="50000"/>
                </a:schemeClr>
              </a:solidFill>
            </a:endParaRPr>
          </a:p>
          <a:p>
            <a:pPr marL="1246188" lvl="4" indent="-1246188">
              <a:buFont typeface="Arial" panose="020B0604020202020204" pitchFamily="34" charset="0"/>
              <a:buNone/>
            </a:pPr>
            <a:endParaRPr lang="fr-FR" altLang="fr-FR" dirty="0" smtClean="0"/>
          </a:p>
        </p:txBody>
      </p:sp>
      <p:sp>
        <p:nvSpPr>
          <p:cNvPr id="4" name="Titre 3"/>
          <p:cNvSpPr>
            <a:spLocks noGrp="1"/>
          </p:cNvSpPr>
          <p:nvPr>
            <p:ph type="title"/>
          </p:nvPr>
        </p:nvSpPr>
        <p:spPr>
          <a:xfrm>
            <a:off x="1779666" y="530673"/>
            <a:ext cx="10412334" cy="298033"/>
          </a:xfrm>
        </p:spPr>
        <p:txBody>
          <a:bodyPr>
            <a:noAutofit/>
          </a:bodyPr>
          <a:lstStyle/>
          <a:p>
            <a:pPr algn="ctr"/>
            <a:r>
              <a:rPr lang="fr-FR" sz="3200" dirty="0" smtClean="0">
                <a:solidFill>
                  <a:schemeClr val="accent1">
                    <a:lumMod val="50000"/>
                  </a:schemeClr>
                </a:solidFill>
              </a:rPr>
              <a:t> II. RAPPEL DE LA TYPOLOGIE DES OUTILS JURIDIQUES</a:t>
            </a:r>
            <a:endParaRPr lang="fr-FR" sz="3200" dirty="0">
              <a:solidFill>
                <a:schemeClr val="accent5">
                  <a:lumMod val="50000"/>
                </a:schemeClr>
              </a:solidFill>
            </a:endParaRPr>
          </a:p>
        </p:txBody>
      </p:sp>
      <p:sp>
        <p:nvSpPr>
          <p:cNvPr id="2" name="Espace réservé du numéro de diapositive 1"/>
          <p:cNvSpPr>
            <a:spLocks noGrp="1"/>
          </p:cNvSpPr>
          <p:nvPr>
            <p:ph type="sldNum" sz="quarter" idx="10"/>
          </p:nvPr>
        </p:nvSpPr>
        <p:spPr/>
        <p:txBody>
          <a:bodyPr/>
          <a:lstStyle/>
          <a:p>
            <a:fld id="{4762FACF-11A5-7640-A959-375486C71F39}" type="slidenum">
              <a:rPr lang="fr-FR" smtClean="0"/>
              <a:t>3</a:t>
            </a:fld>
            <a:endParaRPr lang="fr-FR" dirty="0"/>
          </a:p>
        </p:txBody>
      </p:sp>
      <p:sp>
        <p:nvSpPr>
          <p:cNvPr id="6" name="ZoneTexte 5"/>
          <p:cNvSpPr txBox="1"/>
          <p:nvPr/>
        </p:nvSpPr>
        <p:spPr>
          <a:xfrm flipH="1">
            <a:off x="4738254" y="6543303"/>
            <a:ext cx="2565070" cy="314697"/>
          </a:xfrm>
          <a:prstGeom prst="rect">
            <a:avLst/>
          </a:prstGeom>
          <a:solidFill>
            <a:schemeClr val="bg1"/>
          </a:solidFill>
        </p:spPr>
        <p:txBody>
          <a:bodyPr wrap="square" rtlCol="0">
            <a:spAutoFit/>
          </a:bodyPr>
          <a:lstStyle/>
          <a:p>
            <a:endParaRPr lang="fr-FR" dirty="0"/>
          </a:p>
        </p:txBody>
      </p:sp>
    </p:spTree>
    <p:extLst>
      <p:ext uri="{BB962C8B-B14F-4D97-AF65-F5344CB8AC3E}">
        <p14:creationId xmlns:p14="http://schemas.microsoft.com/office/powerpoint/2010/main" val="2100091652"/>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26888" y="1265724"/>
            <a:ext cx="11223522" cy="4870572"/>
          </a:xfrm>
        </p:spPr>
        <p:txBody>
          <a:bodyPr>
            <a:normAutofit/>
          </a:bodyPr>
          <a:lstStyle/>
          <a:p>
            <a:pPr marL="0" lvl="4" indent="0" algn="just">
              <a:buNone/>
            </a:pPr>
            <a:endParaRPr lang="fr-FR" dirty="0"/>
          </a:p>
          <a:p>
            <a:pPr marL="0" lvl="4" indent="0">
              <a:buNone/>
            </a:pPr>
            <a:endParaRPr lang="fr-FR" altLang="fr-FR" dirty="0"/>
          </a:p>
        </p:txBody>
      </p:sp>
      <p:sp>
        <p:nvSpPr>
          <p:cNvPr id="4" name="Titre 3"/>
          <p:cNvSpPr>
            <a:spLocks noGrp="1"/>
          </p:cNvSpPr>
          <p:nvPr>
            <p:ph type="title"/>
          </p:nvPr>
        </p:nvSpPr>
        <p:spPr>
          <a:xfrm>
            <a:off x="1779666" y="530673"/>
            <a:ext cx="10412334" cy="298033"/>
          </a:xfrm>
        </p:spPr>
        <p:txBody>
          <a:bodyPr>
            <a:noAutofit/>
          </a:bodyPr>
          <a:lstStyle/>
          <a:p>
            <a:pPr algn="ctr"/>
            <a:r>
              <a:rPr lang="fr-FR" sz="3600" dirty="0" smtClean="0">
                <a:solidFill>
                  <a:schemeClr val="accent1">
                    <a:lumMod val="50000"/>
                  </a:schemeClr>
                </a:solidFill>
              </a:rPr>
              <a:t>III. </a:t>
            </a:r>
            <a:r>
              <a:rPr lang="fr-FR" sz="3600" dirty="0">
                <a:solidFill>
                  <a:schemeClr val="accent1">
                    <a:lumMod val="50000"/>
                  </a:schemeClr>
                </a:solidFill>
              </a:rPr>
              <a:t>L</a:t>
            </a:r>
            <a:r>
              <a:rPr lang="fr-FR" sz="3600" dirty="0" smtClean="0">
                <a:solidFill>
                  <a:schemeClr val="accent1">
                    <a:lumMod val="50000"/>
                  </a:schemeClr>
                </a:solidFill>
              </a:rPr>
              <a:t>oi </a:t>
            </a:r>
            <a:r>
              <a:rPr lang="fr-FR" sz="3600" dirty="0">
                <a:solidFill>
                  <a:schemeClr val="accent1">
                    <a:lumMod val="50000"/>
                  </a:schemeClr>
                </a:solidFill>
              </a:rPr>
              <a:t>du 7 mars </a:t>
            </a:r>
            <a:r>
              <a:rPr lang="fr-FR" sz="3600" dirty="0" smtClean="0">
                <a:solidFill>
                  <a:schemeClr val="accent1">
                    <a:lumMod val="50000"/>
                  </a:schemeClr>
                </a:solidFill>
              </a:rPr>
              <a:t>2016</a:t>
            </a:r>
            <a:endParaRPr lang="fr-FR" sz="3600" dirty="0">
              <a:solidFill>
                <a:schemeClr val="accent5">
                  <a:lumMod val="50000"/>
                </a:schemeClr>
              </a:solidFill>
            </a:endParaRPr>
          </a:p>
        </p:txBody>
      </p:sp>
      <p:sp>
        <p:nvSpPr>
          <p:cNvPr id="2" name="Espace réservé du numéro de diapositive 1"/>
          <p:cNvSpPr>
            <a:spLocks noGrp="1"/>
          </p:cNvSpPr>
          <p:nvPr>
            <p:ph type="sldNum" sz="quarter" idx="10"/>
          </p:nvPr>
        </p:nvSpPr>
        <p:spPr/>
        <p:txBody>
          <a:bodyPr/>
          <a:lstStyle/>
          <a:p>
            <a:fld id="{4762FACF-11A5-7640-A959-375486C71F39}" type="slidenum">
              <a:rPr lang="fr-FR" smtClean="0"/>
              <a:t>4</a:t>
            </a:fld>
            <a:endParaRPr lang="fr-FR" dirty="0"/>
          </a:p>
        </p:txBody>
      </p:sp>
      <p:sp>
        <p:nvSpPr>
          <p:cNvPr id="6" name="ZoneTexte 5"/>
          <p:cNvSpPr txBox="1"/>
          <p:nvPr/>
        </p:nvSpPr>
        <p:spPr>
          <a:xfrm flipH="1">
            <a:off x="4738254" y="6543303"/>
            <a:ext cx="2565070" cy="314697"/>
          </a:xfrm>
          <a:prstGeom prst="rect">
            <a:avLst/>
          </a:prstGeom>
          <a:solidFill>
            <a:schemeClr val="bg1"/>
          </a:solidFill>
        </p:spPr>
        <p:txBody>
          <a:bodyPr wrap="square" rtlCol="0">
            <a:spAutoFit/>
          </a:bodyPr>
          <a:lstStyle/>
          <a:p>
            <a:endParaRPr lang="fr-FR" dirty="0"/>
          </a:p>
        </p:txBody>
      </p:sp>
      <p:sp>
        <p:nvSpPr>
          <p:cNvPr id="3" name="Rectangle 2"/>
          <p:cNvSpPr/>
          <p:nvPr/>
        </p:nvSpPr>
        <p:spPr>
          <a:xfrm>
            <a:off x="3048000" y="43458"/>
            <a:ext cx="6096000" cy="369332"/>
          </a:xfrm>
          <a:prstGeom prst="rect">
            <a:avLst/>
          </a:prstGeom>
        </p:spPr>
        <p:txBody>
          <a:bodyPr>
            <a:spAutoFit/>
          </a:bodyPr>
          <a:lstStyle/>
          <a:p>
            <a:pPr marL="0" lvl="4" algn="just">
              <a:spcBef>
                <a:spcPts val="1000"/>
              </a:spcBef>
            </a:pPr>
            <a:endParaRPr lang="fr-FR" dirty="0"/>
          </a:p>
        </p:txBody>
      </p:sp>
      <p:sp>
        <p:nvSpPr>
          <p:cNvPr id="8" name="Rectangle 3"/>
          <p:cNvSpPr txBox="1">
            <a:spLocks noChangeArrowheads="1"/>
          </p:cNvSpPr>
          <p:nvPr/>
        </p:nvSpPr>
        <p:spPr>
          <a:xfrm>
            <a:off x="828669" y="1401393"/>
            <a:ext cx="11223522" cy="589005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4" algn="just">
              <a:spcBef>
                <a:spcPts val="1000"/>
              </a:spcBef>
            </a:pPr>
            <a:r>
              <a:rPr lang="fr-FR" sz="1600" dirty="0">
                <a:solidFill>
                  <a:schemeClr val="accent1">
                    <a:lumMod val="50000"/>
                  </a:schemeClr>
                </a:solidFill>
              </a:rPr>
              <a:t>L</a:t>
            </a:r>
            <a:r>
              <a:rPr lang="fr-FR" sz="1600" dirty="0" smtClean="0">
                <a:solidFill>
                  <a:schemeClr val="accent1">
                    <a:lumMod val="50000"/>
                  </a:schemeClr>
                </a:solidFill>
              </a:rPr>
              <a:t>a </a:t>
            </a:r>
            <a:r>
              <a:rPr lang="fr-FR" sz="1600" dirty="0">
                <a:solidFill>
                  <a:schemeClr val="accent1">
                    <a:lumMod val="50000"/>
                  </a:schemeClr>
                </a:solidFill>
              </a:rPr>
              <a:t>loi, dont l’entrée en vigueur pour la procédure « étranger malade » est prévue pour le </a:t>
            </a:r>
            <a:r>
              <a:rPr lang="fr-FR" sz="1600" b="1" dirty="0">
                <a:solidFill>
                  <a:schemeClr val="accent1">
                    <a:lumMod val="50000"/>
                  </a:schemeClr>
                </a:solidFill>
              </a:rPr>
              <a:t>1er janvier 2017</a:t>
            </a:r>
            <a:r>
              <a:rPr lang="fr-FR" sz="1600" dirty="0">
                <a:solidFill>
                  <a:schemeClr val="accent1">
                    <a:lumMod val="50000"/>
                  </a:schemeClr>
                </a:solidFill>
              </a:rPr>
              <a:t>, prévoit </a:t>
            </a:r>
            <a:r>
              <a:rPr lang="fr-FR" sz="1600" dirty="0" smtClean="0">
                <a:solidFill>
                  <a:schemeClr val="accent1">
                    <a:lumMod val="50000"/>
                  </a:schemeClr>
                </a:solidFill>
              </a:rPr>
              <a:t>:</a:t>
            </a:r>
            <a:endParaRPr lang="fr-FR" sz="1600" dirty="0">
              <a:solidFill>
                <a:schemeClr val="accent1">
                  <a:lumMod val="50000"/>
                </a:schemeClr>
              </a:solidFill>
            </a:endParaRPr>
          </a:p>
          <a:p>
            <a:pPr marL="228600" lvl="5" indent="0" algn="just">
              <a:spcBef>
                <a:spcPts val="1000"/>
              </a:spcBef>
              <a:buNone/>
            </a:pPr>
            <a:r>
              <a:rPr lang="fr-FR" sz="1600" dirty="0" smtClean="0">
                <a:solidFill>
                  <a:schemeClr val="accent1">
                    <a:lumMod val="50000"/>
                  </a:schemeClr>
                </a:solidFill>
              </a:rPr>
              <a:t>	-</a:t>
            </a:r>
            <a:r>
              <a:rPr lang="fr-FR" sz="1600" dirty="0">
                <a:solidFill>
                  <a:schemeClr val="accent1">
                    <a:lumMod val="50000"/>
                  </a:schemeClr>
                </a:solidFill>
              </a:rPr>
              <a:t>le transfert de l’avis </a:t>
            </a:r>
            <a:r>
              <a:rPr lang="fr-FR" sz="1600" dirty="0" smtClean="0">
                <a:solidFill>
                  <a:schemeClr val="accent1">
                    <a:lumMod val="50000"/>
                  </a:schemeClr>
                </a:solidFill>
              </a:rPr>
              <a:t>médical émis par le médecin de l’ARS  </a:t>
            </a:r>
            <a:r>
              <a:rPr lang="fr-FR" sz="1600" dirty="0">
                <a:solidFill>
                  <a:schemeClr val="accent1">
                    <a:lumMod val="50000"/>
                  </a:schemeClr>
                </a:solidFill>
              </a:rPr>
              <a:t>à un collège de médecins du service médical de l’OFII</a:t>
            </a:r>
          </a:p>
          <a:p>
            <a:pPr marL="228600" lvl="5" indent="0" algn="just">
              <a:spcBef>
                <a:spcPts val="1000"/>
              </a:spcBef>
              <a:buNone/>
            </a:pPr>
            <a:r>
              <a:rPr lang="fr-FR" sz="1600" dirty="0" smtClean="0">
                <a:solidFill>
                  <a:schemeClr val="accent1">
                    <a:lumMod val="50000"/>
                  </a:schemeClr>
                </a:solidFill>
              </a:rPr>
              <a:t>	-</a:t>
            </a:r>
            <a:r>
              <a:rPr lang="fr-FR" sz="1600" dirty="0">
                <a:solidFill>
                  <a:schemeClr val="accent1">
                    <a:lumMod val="50000"/>
                  </a:schemeClr>
                </a:solidFill>
              </a:rPr>
              <a:t>l’accomplissement des missions des médecins de l’OFII dans le cadre des orientations générales fixées par le </a:t>
            </a:r>
            <a:r>
              <a:rPr lang="fr-FR" sz="1600" dirty="0" smtClean="0">
                <a:solidFill>
                  <a:schemeClr val="accent1">
                    <a:lumMod val="50000"/>
                  </a:schemeClr>
                </a:solidFill>
              </a:rPr>
              <a:t>ministre 	chargé </a:t>
            </a:r>
            <a:r>
              <a:rPr lang="fr-FR" sz="1600" dirty="0">
                <a:solidFill>
                  <a:schemeClr val="accent1">
                    <a:lumMod val="50000"/>
                  </a:schemeClr>
                </a:solidFill>
              </a:rPr>
              <a:t>de la </a:t>
            </a:r>
            <a:r>
              <a:rPr lang="fr-FR" sz="1600" dirty="0" smtClean="0">
                <a:solidFill>
                  <a:schemeClr val="accent1">
                    <a:lumMod val="50000"/>
                  </a:schemeClr>
                </a:solidFill>
              </a:rPr>
              <a:t>santé</a:t>
            </a:r>
            <a:endParaRPr lang="fr-FR" sz="1600" dirty="0">
              <a:solidFill>
                <a:schemeClr val="accent1">
                  <a:lumMod val="50000"/>
                </a:schemeClr>
              </a:solidFill>
            </a:endParaRPr>
          </a:p>
          <a:p>
            <a:pPr marL="228600" lvl="5" indent="0" algn="just">
              <a:spcBef>
                <a:spcPts val="1000"/>
              </a:spcBef>
              <a:buNone/>
            </a:pPr>
            <a:r>
              <a:rPr lang="fr-FR" sz="1600" dirty="0" smtClean="0">
                <a:solidFill>
                  <a:schemeClr val="accent1">
                    <a:lumMod val="50000"/>
                  </a:schemeClr>
                </a:solidFill>
              </a:rPr>
              <a:t>	-</a:t>
            </a:r>
            <a:r>
              <a:rPr lang="fr-FR" sz="1600" dirty="0">
                <a:solidFill>
                  <a:schemeClr val="accent1">
                    <a:lumMod val="50000"/>
                  </a:schemeClr>
                </a:solidFill>
              </a:rPr>
              <a:t>la présentation d’un rapport annuel d’activité au Parlement</a:t>
            </a:r>
          </a:p>
          <a:p>
            <a:pPr marL="228600" lvl="5" indent="0" algn="just">
              <a:spcBef>
                <a:spcPts val="1000"/>
              </a:spcBef>
              <a:buNone/>
            </a:pPr>
            <a:r>
              <a:rPr lang="fr-FR" sz="1600" dirty="0" smtClean="0">
                <a:solidFill>
                  <a:schemeClr val="accent1">
                    <a:lumMod val="50000"/>
                  </a:schemeClr>
                </a:solidFill>
              </a:rPr>
              <a:t>	-</a:t>
            </a:r>
            <a:r>
              <a:rPr lang="fr-FR" sz="1600" dirty="0">
                <a:solidFill>
                  <a:schemeClr val="accent1">
                    <a:lumMod val="50000"/>
                  </a:schemeClr>
                </a:solidFill>
              </a:rPr>
              <a:t>à Mayotte, le collège de médecins est nécessairement constitué d’un médecin de l’OFII exerçant dans le </a:t>
            </a:r>
            <a:r>
              <a:rPr lang="fr-FR" sz="1600" dirty="0" smtClean="0">
                <a:solidFill>
                  <a:schemeClr val="accent1">
                    <a:lumMod val="50000"/>
                  </a:schemeClr>
                </a:solidFill>
              </a:rPr>
              <a:t>	département</a:t>
            </a:r>
          </a:p>
          <a:p>
            <a:pPr marL="228600" lvl="5" indent="0" algn="just">
              <a:spcBef>
                <a:spcPts val="1000"/>
              </a:spcBef>
              <a:buNone/>
            </a:pPr>
            <a:r>
              <a:rPr lang="fr-FR" sz="1600" dirty="0" smtClean="0">
                <a:solidFill>
                  <a:schemeClr val="accent1">
                    <a:lumMod val="50000"/>
                  </a:schemeClr>
                </a:solidFill>
              </a:rPr>
              <a:t>	-l’extension </a:t>
            </a:r>
            <a:r>
              <a:rPr lang="fr-FR" sz="1600" dirty="0">
                <a:solidFill>
                  <a:schemeClr val="accent1">
                    <a:lumMod val="50000"/>
                  </a:schemeClr>
                </a:solidFill>
              </a:rPr>
              <a:t>du bénéfice de l’APS, avec autorisation de travail,  aux deux parents du mineur étranger malade </a:t>
            </a:r>
            <a:r>
              <a:rPr lang="fr-FR" sz="1600" dirty="0" smtClean="0">
                <a:solidFill>
                  <a:schemeClr val="accent1">
                    <a:lumMod val="50000"/>
                  </a:schemeClr>
                </a:solidFill>
              </a:rPr>
              <a:t>	(</a:t>
            </a:r>
            <a:r>
              <a:rPr lang="fr-FR" sz="1600" dirty="0">
                <a:solidFill>
                  <a:schemeClr val="accent1">
                    <a:lumMod val="50000"/>
                  </a:schemeClr>
                </a:solidFill>
              </a:rPr>
              <a:t>remplissant les conditions du L 313-11 11°) ou au détenteur de l’autorité parentale sur ce mineur (L 311-12 du </a:t>
            </a:r>
            <a:r>
              <a:rPr lang="fr-FR" sz="1600" dirty="0" smtClean="0">
                <a:solidFill>
                  <a:schemeClr val="accent1">
                    <a:lumMod val="50000"/>
                  </a:schemeClr>
                </a:solidFill>
              </a:rPr>
              <a:t>	CESEDA</a:t>
            </a:r>
            <a:r>
              <a:rPr lang="fr-FR" sz="1600" dirty="0">
                <a:solidFill>
                  <a:schemeClr val="accent1">
                    <a:lumMod val="50000"/>
                  </a:schemeClr>
                </a:solidFill>
              </a:rPr>
              <a:t>), </a:t>
            </a:r>
            <a:endParaRPr lang="fr-FR" sz="1600" dirty="0" smtClean="0">
              <a:solidFill>
                <a:schemeClr val="accent1">
                  <a:lumMod val="50000"/>
                </a:schemeClr>
              </a:solidFill>
            </a:endParaRPr>
          </a:p>
          <a:p>
            <a:pPr marL="228600" lvl="5" indent="0" algn="just">
              <a:spcBef>
                <a:spcPts val="1000"/>
              </a:spcBef>
              <a:buNone/>
            </a:pPr>
            <a:r>
              <a:rPr lang="fr-FR" sz="1600" dirty="0" smtClean="0">
                <a:solidFill>
                  <a:schemeClr val="accent1">
                    <a:lumMod val="50000"/>
                  </a:schemeClr>
                </a:solidFill>
              </a:rPr>
              <a:t>	-la délivrance d’une carte de séjour pluriannuelle pour la durée des soins (limitée à 4 ans) lors du renouvellement 	du titre de séjour délivré pour raison médicale</a:t>
            </a:r>
            <a:endParaRPr lang="fr-FR" sz="1600" dirty="0">
              <a:solidFill>
                <a:schemeClr val="accent1">
                  <a:lumMod val="50000"/>
                </a:schemeClr>
              </a:solidFill>
            </a:endParaRPr>
          </a:p>
          <a:p>
            <a:pPr marL="457200" lvl="5" algn="just">
              <a:spcBef>
                <a:spcPts val="1000"/>
              </a:spcBef>
            </a:pPr>
            <a:r>
              <a:rPr lang="fr-FR" sz="1600" dirty="0" smtClean="0">
                <a:solidFill>
                  <a:schemeClr val="accent1">
                    <a:lumMod val="50000"/>
                  </a:schemeClr>
                </a:solidFill>
              </a:rPr>
              <a:t>Au rang des considérations de fond en sus des trois critères connus, la loi prévoit la </a:t>
            </a:r>
            <a:r>
              <a:rPr lang="fr-FR" sz="1600" dirty="0">
                <a:solidFill>
                  <a:schemeClr val="accent1">
                    <a:lumMod val="50000"/>
                  </a:schemeClr>
                </a:solidFill>
              </a:rPr>
              <a:t>prise en </a:t>
            </a:r>
            <a:r>
              <a:rPr lang="fr-FR" sz="1600" dirty="0" smtClean="0">
                <a:solidFill>
                  <a:schemeClr val="accent1">
                    <a:lumMod val="50000"/>
                  </a:schemeClr>
                </a:solidFill>
              </a:rPr>
              <a:t>compte de </a:t>
            </a:r>
            <a:r>
              <a:rPr lang="fr-FR" sz="1600" b="1" dirty="0">
                <a:solidFill>
                  <a:schemeClr val="accent1">
                    <a:lumMod val="50000"/>
                  </a:schemeClr>
                </a:solidFill>
              </a:rPr>
              <a:t>l’accès effectif </a:t>
            </a:r>
            <a:r>
              <a:rPr lang="fr-FR" sz="1600" dirty="0">
                <a:solidFill>
                  <a:schemeClr val="accent1">
                    <a:lumMod val="50000"/>
                  </a:schemeClr>
                </a:solidFill>
              </a:rPr>
              <a:t>à</a:t>
            </a:r>
            <a:r>
              <a:rPr lang="fr-FR" sz="1600" b="1" dirty="0">
                <a:solidFill>
                  <a:schemeClr val="accent1">
                    <a:lumMod val="50000"/>
                  </a:schemeClr>
                </a:solidFill>
              </a:rPr>
              <a:t> </a:t>
            </a:r>
            <a:r>
              <a:rPr lang="fr-FR" sz="1600" dirty="0">
                <a:solidFill>
                  <a:schemeClr val="accent1">
                    <a:lumMod val="50000"/>
                  </a:schemeClr>
                </a:solidFill>
              </a:rPr>
              <a:t>un traitement </a:t>
            </a:r>
            <a:r>
              <a:rPr lang="fr-FR" sz="1600" dirty="0" smtClean="0">
                <a:solidFill>
                  <a:schemeClr val="accent1">
                    <a:lumMod val="50000"/>
                  </a:schemeClr>
                </a:solidFill>
              </a:rPr>
              <a:t>approprié avec la formule suivante : </a:t>
            </a:r>
            <a:r>
              <a:rPr lang="fr-FR" sz="1600" dirty="0">
                <a:solidFill>
                  <a:schemeClr val="accent1">
                    <a:lumMod val="50000"/>
                  </a:schemeClr>
                </a:solidFill>
              </a:rPr>
              <a:t>et si , eu égard </a:t>
            </a:r>
            <a:r>
              <a:rPr lang="fr-FR" sz="1600" b="1" dirty="0">
                <a:solidFill>
                  <a:schemeClr val="accent1">
                    <a:lumMod val="50000"/>
                  </a:schemeClr>
                </a:solidFill>
              </a:rPr>
              <a:t>à l’offre de soins et aux caractéristiques du système de santé </a:t>
            </a:r>
            <a:r>
              <a:rPr lang="fr-FR" sz="1600" dirty="0">
                <a:solidFill>
                  <a:schemeClr val="accent1">
                    <a:lumMod val="50000"/>
                  </a:schemeClr>
                </a:solidFill>
              </a:rPr>
              <a:t>dans le pays d’origine il ne pourrait </a:t>
            </a:r>
            <a:r>
              <a:rPr lang="fr-FR" sz="1600" b="1" dirty="0">
                <a:solidFill>
                  <a:schemeClr val="accent1">
                    <a:lumMod val="50000"/>
                  </a:schemeClr>
                </a:solidFill>
              </a:rPr>
              <a:t>y </a:t>
            </a:r>
            <a:r>
              <a:rPr lang="fr-FR" sz="1600" b="1" dirty="0" smtClean="0">
                <a:solidFill>
                  <a:schemeClr val="accent1">
                    <a:lumMod val="50000"/>
                  </a:schemeClr>
                </a:solidFill>
              </a:rPr>
              <a:t>bénéficier </a:t>
            </a:r>
            <a:r>
              <a:rPr lang="fr-FR" sz="1600" b="1" dirty="0">
                <a:solidFill>
                  <a:schemeClr val="accent1">
                    <a:lumMod val="50000"/>
                  </a:schemeClr>
                </a:solidFill>
              </a:rPr>
              <a:t>effectivement </a:t>
            </a:r>
            <a:r>
              <a:rPr lang="fr-FR" sz="1600" dirty="0">
                <a:solidFill>
                  <a:schemeClr val="accent1">
                    <a:lumMod val="50000"/>
                  </a:schemeClr>
                </a:solidFill>
              </a:rPr>
              <a:t>d’un traitement </a:t>
            </a:r>
            <a:r>
              <a:rPr lang="fr-FR" sz="1600" dirty="0" smtClean="0">
                <a:solidFill>
                  <a:schemeClr val="accent1">
                    <a:lumMod val="50000"/>
                  </a:schemeClr>
                </a:solidFill>
              </a:rPr>
              <a:t>approprié</a:t>
            </a:r>
          </a:p>
          <a:p>
            <a:pPr marL="0" lvl="4" indent="0" algn="just">
              <a:spcBef>
                <a:spcPts val="1000"/>
              </a:spcBef>
              <a:buNone/>
            </a:pPr>
            <a:endParaRPr lang="fr-FR" dirty="0" smtClean="0">
              <a:solidFill>
                <a:schemeClr val="accent1">
                  <a:lumMod val="50000"/>
                </a:schemeClr>
              </a:solidFill>
            </a:endParaRPr>
          </a:p>
          <a:p>
            <a:pPr marL="0" lvl="4" indent="0" algn="just">
              <a:spcBef>
                <a:spcPts val="1000"/>
              </a:spcBef>
              <a:buNone/>
            </a:pPr>
            <a:endParaRPr lang="fr-FR" dirty="0">
              <a:solidFill>
                <a:schemeClr val="accent1">
                  <a:lumMod val="50000"/>
                </a:schemeClr>
              </a:solidFill>
            </a:endParaRPr>
          </a:p>
          <a:p>
            <a:pPr marL="0" lvl="4" algn="just">
              <a:spcBef>
                <a:spcPts val="1000"/>
              </a:spcBef>
            </a:pPr>
            <a:endParaRPr lang="fr-FR" b="1" dirty="0" smtClean="0">
              <a:solidFill>
                <a:schemeClr val="accent1">
                  <a:lumMod val="50000"/>
                </a:schemeClr>
              </a:solidFill>
            </a:endParaRPr>
          </a:p>
          <a:p>
            <a:pPr marL="0" lvl="4" algn="just">
              <a:spcBef>
                <a:spcPts val="1000"/>
              </a:spcBef>
            </a:pPr>
            <a:endParaRPr lang="fr-FR" b="1" u="sng" dirty="0">
              <a:solidFill>
                <a:schemeClr val="accent1">
                  <a:lumMod val="50000"/>
                </a:schemeClr>
              </a:solidFill>
            </a:endParaRPr>
          </a:p>
        </p:txBody>
      </p:sp>
    </p:spTree>
    <p:extLst>
      <p:ext uri="{BB962C8B-B14F-4D97-AF65-F5344CB8AC3E}">
        <p14:creationId xmlns:p14="http://schemas.microsoft.com/office/powerpoint/2010/main" val="2305978983"/>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9666" y="816755"/>
            <a:ext cx="10412334" cy="298033"/>
          </a:xfrm>
        </p:spPr>
        <p:txBody>
          <a:bodyPr>
            <a:noAutofit/>
          </a:bodyPr>
          <a:lstStyle/>
          <a:p>
            <a:pPr lvl="0">
              <a:lnSpc>
                <a:spcPct val="100000"/>
              </a:lnSpc>
              <a:spcBef>
                <a:spcPts val="0"/>
              </a:spcBef>
            </a:pPr>
            <a:r>
              <a:rPr lang="fr-FR" sz="2800" dirty="0">
                <a:solidFill>
                  <a:srgbClr val="5B9BD5">
                    <a:lumMod val="50000"/>
                  </a:srgbClr>
                </a:solidFill>
                <a:ea typeface="+mn-ea"/>
                <a:cs typeface="+mn-cs"/>
              </a:rPr>
              <a:t>IV. </a:t>
            </a:r>
            <a:r>
              <a:rPr lang="fr-FR" sz="2800" dirty="0" smtClean="0">
                <a:solidFill>
                  <a:srgbClr val="5B9BD5">
                    <a:lumMod val="50000"/>
                  </a:srgbClr>
                </a:solidFill>
                <a:ea typeface="+mn-ea"/>
                <a:cs typeface="+mn-cs"/>
              </a:rPr>
              <a:t>UNE </a:t>
            </a:r>
            <a:r>
              <a:rPr lang="fr-FR" sz="2800" dirty="0">
                <a:solidFill>
                  <a:srgbClr val="5B9BD5">
                    <a:lumMod val="50000"/>
                  </a:srgbClr>
                </a:solidFill>
                <a:ea typeface="+mn-ea"/>
                <a:cs typeface="+mn-cs"/>
              </a:rPr>
              <a:t>PROCEDURE REVISITEE AVEC LA LOI DU 7 MARS 2016 ET LES TEXTES SUBSEQUENTS</a:t>
            </a:r>
            <a:r>
              <a:rPr lang="fr-FR" sz="2800" dirty="0">
                <a:solidFill>
                  <a:prstClr val="black"/>
                </a:solidFill>
                <a:latin typeface="Calibri"/>
                <a:ea typeface="+mn-ea"/>
                <a:cs typeface="+mn-cs"/>
              </a:rPr>
              <a:t/>
            </a:r>
            <a:br>
              <a:rPr lang="fr-FR" sz="2800" dirty="0">
                <a:solidFill>
                  <a:prstClr val="black"/>
                </a:solidFill>
                <a:latin typeface="Calibri"/>
                <a:ea typeface="+mn-ea"/>
                <a:cs typeface="+mn-cs"/>
              </a:rPr>
            </a:br>
            <a:endParaRPr lang="fr-FR" sz="2800" dirty="0"/>
          </a:p>
        </p:txBody>
      </p:sp>
      <p:sp>
        <p:nvSpPr>
          <p:cNvPr id="3" name="Espace réservé du numéro de diapositive 2"/>
          <p:cNvSpPr>
            <a:spLocks noGrp="1"/>
          </p:cNvSpPr>
          <p:nvPr>
            <p:ph type="sldNum" sz="quarter" idx="10"/>
          </p:nvPr>
        </p:nvSpPr>
        <p:spPr/>
        <p:txBody>
          <a:bodyPr/>
          <a:lstStyle/>
          <a:p>
            <a:fld id="{4762FACF-11A5-7640-A959-375486C71F39}" type="slidenum">
              <a:rPr lang="fr-FR" smtClean="0"/>
              <a:pPr/>
              <a:t>5</a:t>
            </a:fld>
            <a:endParaRPr lang="fr-FR" dirty="0"/>
          </a:p>
        </p:txBody>
      </p:sp>
      <p:sp>
        <p:nvSpPr>
          <p:cNvPr id="4" name="ZoneTexte 3"/>
          <p:cNvSpPr txBox="1"/>
          <p:nvPr/>
        </p:nvSpPr>
        <p:spPr>
          <a:xfrm>
            <a:off x="1671597" y="1411560"/>
            <a:ext cx="9214821" cy="1200329"/>
          </a:xfrm>
          <a:prstGeom prst="rect">
            <a:avLst/>
          </a:prstGeom>
          <a:noFill/>
        </p:spPr>
        <p:txBody>
          <a:bodyPr wrap="square" rtlCol="0">
            <a:spAutoFit/>
          </a:bodyPr>
          <a:lstStyle/>
          <a:p>
            <a:r>
              <a:rPr lang="fr-FR" dirty="0" smtClean="0">
                <a:solidFill>
                  <a:schemeClr val="accent1">
                    <a:lumMod val="50000"/>
                  </a:schemeClr>
                </a:solidFill>
              </a:rPr>
              <a:t>Un décret publié le 30 octobre 2016</a:t>
            </a:r>
          </a:p>
          <a:p>
            <a:r>
              <a:rPr lang="fr-FR" dirty="0" smtClean="0">
                <a:solidFill>
                  <a:schemeClr val="accent1">
                    <a:lumMod val="50000"/>
                  </a:schemeClr>
                </a:solidFill>
              </a:rPr>
              <a:t>Un arrêté MI/MASS relatif au certificat médical, au rapport médical et à l’avis</a:t>
            </a:r>
          </a:p>
          <a:p>
            <a:r>
              <a:rPr lang="fr-FR" dirty="0" smtClean="0">
                <a:solidFill>
                  <a:schemeClr val="accent1">
                    <a:lumMod val="50000"/>
                  </a:schemeClr>
                </a:solidFill>
              </a:rPr>
              <a:t>Un arrêté MASS relatif aux orientations générales dans lesquelles s’inscrivent la mission de l’OFII </a:t>
            </a:r>
          </a:p>
          <a:p>
            <a:r>
              <a:rPr lang="fr-FR" dirty="0" smtClean="0">
                <a:solidFill>
                  <a:schemeClr val="accent1">
                    <a:lumMod val="50000"/>
                  </a:schemeClr>
                </a:solidFill>
              </a:rPr>
              <a:t>Une circulaire à venir</a:t>
            </a:r>
            <a:endParaRPr lang="fr-FR" dirty="0">
              <a:solidFill>
                <a:schemeClr val="accent1">
                  <a:lumMod val="50000"/>
                </a:schemeClr>
              </a:solidFill>
            </a:endParaRPr>
          </a:p>
        </p:txBody>
      </p:sp>
      <p:graphicFrame>
        <p:nvGraphicFramePr>
          <p:cNvPr id="5" name="Objet 4"/>
          <p:cNvGraphicFramePr>
            <a:graphicFrameLocks noChangeAspect="1"/>
          </p:cNvGraphicFramePr>
          <p:nvPr>
            <p:extLst>
              <p:ext uri="{D42A27DB-BD31-4B8C-83A1-F6EECF244321}">
                <p14:modId xmlns:p14="http://schemas.microsoft.com/office/powerpoint/2010/main" val="942561821"/>
              </p:ext>
            </p:extLst>
          </p:nvPr>
        </p:nvGraphicFramePr>
        <p:xfrm>
          <a:off x="1764410" y="2671437"/>
          <a:ext cx="9053512" cy="2980175"/>
        </p:xfrm>
        <a:graphic>
          <a:graphicData uri="http://schemas.openxmlformats.org/presentationml/2006/ole">
            <mc:AlternateContent xmlns:mc="http://schemas.openxmlformats.org/markup-compatibility/2006">
              <mc:Choice xmlns:v="urn:schemas-microsoft-com:vml" Requires="v">
                <p:oleObj spid="_x0000_s3095" name="Document" r:id="rId5" imgW="5775241" imgH="1858760" progId="Word.Document.12">
                  <p:embed/>
                </p:oleObj>
              </mc:Choice>
              <mc:Fallback>
                <p:oleObj name="Document" r:id="rId5" imgW="5775241" imgH="1858760" progId="Word.Document.12">
                  <p:embed/>
                  <p:pic>
                    <p:nvPicPr>
                      <p:cNvPr id="0" name=""/>
                      <p:cNvPicPr/>
                      <p:nvPr/>
                    </p:nvPicPr>
                    <p:blipFill>
                      <a:blip r:embed="rId6"/>
                      <a:stretch>
                        <a:fillRect/>
                      </a:stretch>
                    </p:blipFill>
                    <p:spPr>
                      <a:xfrm>
                        <a:off x="1764410" y="2671437"/>
                        <a:ext cx="9053512" cy="2980175"/>
                      </a:xfrm>
                      <a:prstGeom prst="rect">
                        <a:avLst/>
                      </a:prstGeom>
                    </p:spPr>
                  </p:pic>
                </p:oleObj>
              </mc:Fallback>
            </mc:AlternateContent>
          </a:graphicData>
        </a:graphic>
      </p:graphicFrame>
      <p:sp>
        <p:nvSpPr>
          <p:cNvPr id="6" name="Rectangle 5"/>
          <p:cNvSpPr/>
          <p:nvPr/>
        </p:nvSpPr>
        <p:spPr>
          <a:xfrm>
            <a:off x="1671597" y="5379925"/>
            <a:ext cx="10304815" cy="1051570"/>
          </a:xfrm>
          <a:prstGeom prst="rect">
            <a:avLst/>
          </a:prstGeom>
        </p:spPr>
        <p:txBody>
          <a:bodyPr wrap="square">
            <a:spAutoFit/>
          </a:bodyPr>
          <a:lstStyle/>
          <a:p>
            <a:pPr marL="0" lvl="4" algn="just">
              <a:spcBef>
                <a:spcPts val="1000"/>
              </a:spcBef>
            </a:pPr>
            <a:r>
              <a:rPr lang="fr-FR" dirty="0">
                <a:solidFill>
                  <a:srgbClr val="5B9BD5">
                    <a:lumMod val="50000"/>
                  </a:srgbClr>
                </a:solidFill>
              </a:rPr>
              <a:t>Une procédure à trois niveaux </a:t>
            </a:r>
            <a:endParaRPr lang="fr-FR" dirty="0" smtClean="0">
              <a:solidFill>
                <a:srgbClr val="5B9BD5">
                  <a:lumMod val="50000"/>
                </a:srgbClr>
              </a:solidFill>
            </a:endParaRPr>
          </a:p>
          <a:p>
            <a:pPr marL="0" lvl="4" algn="just">
              <a:spcBef>
                <a:spcPts val="1000"/>
              </a:spcBef>
            </a:pPr>
            <a:r>
              <a:rPr lang="fr-FR" dirty="0" smtClean="0">
                <a:solidFill>
                  <a:srgbClr val="5B9BD5">
                    <a:lumMod val="50000"/>
                  </a:srgbClr>
                </a:solidFill>
              </a:rPr>
              <a:t>L’avis </a:t>
            </a:r>
            <a:r>
              <a:rPr lang="fr-FR" dirty="0">
                <a:solidFill>
                  <a:srgbClr val="5B9BD5">
                    <a:lumMod val="50000"/>
                  </a:srgbClr>
                </a:solidFill>
              </a:rPr>
              <a:t>du collège de l’OFII repose sur un rapport établi par un médecin de l’OFII sur la base du certificat médical produit par le demandeur</a:t>
            </a:r>
          </a:p>
        </p:txBody>
      </p:sp>
      <p:sp>
        <p:nvSpPr>
          <p:cNvPr id="7" name="ZoneTexte 6"/>
          <p:cNvSpPr txBox="1"/>
          <p:nvPr/>
        </p:nvSpPr>
        <p:spPr>
          <a:xfrm>
            <a:off x="4904509" y="6519553"/>
            <a:ext cx="2339439" cy="369332"/>
          </a:xfrm>
          <a:prstGeom prst="rect">
            <a:avLst/>
          </a:prstGeom>
          <a:solidFill>
            <a:schemeClr val="bg1"/>
          </a:solidFill>
        </p:spPr>
        <p:txBody>
          <a:bodyPr wrap="square" rtlCol="0">
            <a:spAutoFit/>
          </a:bodyPr>
          <a:lstStyle/>
          <a:p>
            <a:endParaRPr lang="fr-FR" dirty="0"/>
          </a:p>
        </p:txBody>
      </p:sp>
    </p:spTree>
    <p:extLst>
      <p:ext uri="{BB962C8B-B14F-4D97-AF65-F5344CB8AC3E}">
        <p14:creationId xmlns:p14="http://schemas.microsoft.com/office/powerpoint/2010/main" val="2934475623"/>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8855" y="626750"/>
            <a:ext cx="10412334" cy="298033"/>
          </a:xfrm>
        </p:spPr>
        <p:txBody>
          <a:bodyPr>
            <a:noAutofit/>
          </a:bodyPr>
          <a:lstStyle/>
          <a:p>
            <a:r>
              <a:rPr lang="fr-FR" sz="2800" dirty="0" smtClean="0">
                <a:solidFill>
                  <a:srgbClr val="5B9BD5">
                    <a:lumMod val="50000"/>
                  </a:srgbClr>
                </a:solidFill>
              </a:rPr>
              <a:t>V</a:t>
            </a:r>
            <a:r>
              <a:rPr lang="fr-FR" sz="2800" dirty="0">
                <a:solidFill>
                  <a:srgbClr val="5B9BD5">
                    <a:lumMod val="50000"/>
                  </a:srgbClr>
                </a:solidFill>
              </a:rPr>
              <a:t>. UNE PROCEDURE REVISITEE AVEC </a:t>
            </a:r>
            <a:r>
              <a:rPr lang="fr-FR" sz="2800" dirty="0" smtClean="0">
                <a:solidFill>
                  <a:srgbClr val="5B9BD5">
                    <a:lumMod val="50000"/>
                  </a:srgbClr>
                </a:solidFill>
              </a:rPr>
              <a:t>LE DECRET n° 2016-1456 du 28 OCTOBRE 2016 PRIS POUR L’APPLICATION DE LA LOI n° 2016-274 du 7 MARS 2016</a:t>
            </a:r>
            <a:endParaRPr lang="fr-FR" sz="2800" dirty="0"/>
          </a:p>
        </p:txBody>
      </p:sp>
      <p:sp>
        <p:nvSpPr>
          <p:cNvPr id="3" name="Espace réservé du numéro de diapositive 2"/>
          <p:cNvSpPr>
            <a:spLocks noGrp="1"/>
          </p:cNvSpPr>
          <p:nvPr>
            <p:ph type="sldNum" sz="quarter" idx="10"/>
          </p:nvPr>
        </p:nvSpPr>
        <p:spPr/>
        <p:txBody>
          <a:bodyPr/>
          <a:lstStyle/>
          <a:p>
            <a:fld id="{4762FACF-11A5-7640-A959-375486C71F39}" type="slidenum">
              <a:rPr lang="fr-FR" smtClean="0"/>
              <a:pPr/>
              <a:t>6</a:t>
            </a:fld>
            <a:endParaRPr lang="fr-FR" dirty="0"/>
          </a:p>
        </p:txBody>
      </p:sp>
      <p:sp>
        <p:nvSpPr>
          <p:cNvPr id="4" name="Rectangle 3"/>
          <p:cNvSpPr txBox="1">
            <a:spLocks noChangeArrowheads="1"/>
          </p:cNvSpPr>
          <p:nvPr/>
        </p:nvSpPr>
        <p:spPr>
          <a:xfrm>
            <a:off x="1558888" y="1669844"/>
            <a:ext cx="9870744" cy="5289096"/>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4" algn="just">
              <a:spcBef>
                <a:spcPts val="1000"/>
              </a:spcBef>
            </a:pPr>
            <a:r>
              <a:rPr lang="fr-FR" sz="7400" dirty="0" smtClean="0">
                <a:solidFill>
                  <a:schemeClr val="accent1">
                    <a:lumMod val="50000"/>
                  </a:schemeClr>
                </a:solidFill>
              </a:rPr>
              <a:t>Des outils de contrôle à la main du service médical de l’OFII à chaque niveau (rédaction du rapport et élaboration de l’avis par le collège) :</a:t>
            </a:r>
          </a:p>
          <a:p>
            <a:pPr marL="0" lvl="4" indent="0" algn="just">
              <a:spcBef>
                <a:spcPts val="1000"/>
              </a:spcBef>
              <a:buNone/>
            </a:pPr>
            <a:r>
              <a:rPr lang="fr-FR" sz="7400" dirty="0">
                <a:solidFill>
                  <a:schemeClr val="accent1">
                    <a:lumMod val="50000"/>
                  </a:schemeClr>
                </a:solidFill>
              </a:rPr>
              <a:t>	</a:t>
            </a:r>
            <a:r>
              <a:rPr lang="fr-FR" sz="7400" dirty="0" smtClean="0">
                <a:solidFill>
                  <a:schemeClr val="accent1">
                    <a:lumMod val="50000"/>
                  </a:schemeClr>
                </a:solidFill>
              </a:rPr>
              <a:t>-demande de renseignement au médecin qui a rédigé le certificat médical ou le rapport</a:t>
            </a:r>
          </a:p>
          <a:p>
            <a:pPr marL="0" lvl="4" indent="0" algn="just">
              <a:spcBef>
                <a:spcPts val="1000"/>
              </a:spcBef>
              <a:buNone/>
            </a:pPr>
            <a:r>
              <a:rPr lang="fr-FR" sz="7400" dirty="0">
                <a:solidFill>
                  <a:schemeClr val="accent1">
                    <a:lumMod val="50000"/>
                  </a:schemeClr>
                </a:solidFill>
              </a:rPr>
              <a:t>	</a:t>
            </a:r>
            <a:r>
              <a:rPr lang="fr-FR" sz="7400" dirty="0" smtClean="0">
                <a:solidFill>
                  <a:schemeClr val="accent1">
                    <a:lumMod val="50000"/>
                  </a:schemeClr>
                </a:solidFill>
              </a:rPr>
              <a:t>-convocation du demandeur</a:t>
            </a:r>
          </a:p>
          <a:p>
            <a:pPr marL="0" lvl="4" indent="0" algn="just">
              <a:spcBef>
                <a:spcPts val="1000"/>
              </a:spcBef>
              <a:buNone/>
            </a:pPr>
            <a:r>
              <a:rPr lang="fr-FR" sz="7400" dirty="0">
                <a:solidFill>
                  <a:schemeClr val="accent1">
                    <a:lumMod val="50000"/>
                  </a:schemeClr>
                </a:solidFill>
              </a:rPr>
              <a:t>	</a:t>
            </a:r>
            <a:r>
              <a:rPr lang="fr-FR" sz="7400" dirty="0" smtClean="0">
                <a:solidFill>
                  <a:schemeClr val="accent1">
                    <a:lumMod val="50000"/>
                  </a:schemeClr>
                </a:solidFill>
              </a:rPr>
              <a:t>-vérification de l’identité</a:t>
            </a:r>
          </a:p>
          <a:p>
            <a:pPr marL="0" lvl="4" indent="0" algn="just">
              <a:spcBef>
                <a:spcPts val="1000"/>
              </a:spcBef>
              <a:buNone/>
            </a:pPr>
            <a:r>
              <a:rPr lang="fr-FR" sz="7400" dirty="0">
                <a:solidFill>
                  <a:schemeClr val="accent1">
                    <a:lumMod val="50000"/>
                  </a:schemeClr>
                </a:solidFill>
              </a:rPr>
              <a:t>	</a:t>
            </a:r>
            <a:r>
              <a:rPr lang="fr-FR" sz="7400" dirty="0" smtClean="0">
                <a:solidFill>
                  <a:schemeClr val="accent1">
                    <a:lumMod val="50000"/>
                  </a:schemeClr>
                </a:solidFill>
              </a:rPr>
              <a:t>-demande d’examens complémentaires </a:t>
            </a:r>
          </a:p>
          <a:p>
            <a:pPr marL="0" lvl="4" indent="0" algn="just">
              <a:spcBef>
                <a:spcPts val="1000"/>
              </a:spcBef>
              <a:buFont typeface="Arial" panose="020B0604020202020204" pitchFamily="34" charset="0"/>
              <a:buNone/>
            </a:pPr>
            <a:endParaRPr lang="fr-FR" sz="7400" dirty="0" smtClean="0">
              <a:solidFill>
                <a:schemeClr val="accent1">
                  <a:lumMod val="50000"/>
                </a:schemeClr>
              </a:solidFill>
            </a:endParaRPr>
          </a:p>
          <a:p>
            <a:pPr marL="0" lvl="4" algn="just">
              <a:spcBef>
                <a:spcPts val="1000"/>
              </a:spcBef>
            </a:pPr>
            <a:r>
              <a:rPr lang="fr-FR" sz="7400" dirty="0" smtClean="0">
                <a:solidFill>
                  <a:schemeClr val="accent1">
                    <a:lumMod val="50000"/>
                  </a:schemeClr>
                </a:solidFill>
              </a:rPr>
              <a:t>Suivi des éléments de procédure:</a:t>
            </a:r>
          </a:p>
          <a:p>
            <a:pPr marL="228600" lvl="5" indent="0" algn="just">
              <a:spcBef>
                <a:spcPts val="1000"/>
              </a:spcBef>
              <a:buNone/>
            </a:pPr>
            <a:r>
              <a:rPr lang="fr-FR" sz="7400" dirty="0" smtClean="0">
                <a:solidFill>
                  <a:schemeClr val="accent1">
                    <a:lumMod val="50000"/>
                  </a:schemeClr>
                </a:solidFill>
              </a:rPr>
              <a:t>-les manquements du demandeur au stade 1 (élaboration du rapport) et au stade 2 (élaboration de l’avis) sont portés à la connaissance du Préfet.</a:t>
            </a:r>
          </a:p>
          <a:p>
            <a:pPr marL="228600" lvl="5" indent="0" algn="just">
              <a:spcBef>
                <a:spcPts val="1000"/>
              </a:spcBef>
              <a:buNone/>
            </a:pPr>
            <a:r>
              <a:rPr lang="fr-FR" sz="7400" dirty="0" smtClean="0">
                <a:solidFill>
                  <a:schemeClr val="accent1">
                    <a:lumMod val="50000"/>
                  </a:schemeClr>
                </a:solidFill>
              </a:rPr>
              <a:t>-les manquements n’éteignent pas, par eux-mêmes la procédure MAIS:</a:t>
            </a:r>
          </a:p>
          <a:p>
            <a:pPr marL="228600" lvl="5" indent="0" algn="just">
              <a:spcBef>
                <a:spcPts val="1000"/>
              </a:spcBef>
              <a:buNone/>
            </a:pPr>
            <a:r>
              <a:rPr lang="fr-FR" sz="7400" dirty="0">
                <a:solidFill>
                  <a:schemeClr val="accent1">
                    <a:lumMod val="50000"/>
                  </a:schemeClr>
                </a:solidFill>
              </a:rPr>
              <a:t>	</a:t>
            </a:r>
            <a:r>
              <a:rPr lang="fr-FR" sz="7400" dirty="0" smtClean="0">
                <a:solidFill>
                  <a:schemeClr val="accent1">
                    <a:lumMod val="50000"/>
                  </a:schemeClr>
                </a:solidFill>
              </a:rPr>
              <a:t>-au stade 1 le dossier est considéré intrinsèquement comme incomplet et le RCS n’est pas délivré.</a:t>
            </a:r>
          </a:p>
          <a:p>
            <a:pPr marL="228600" lvl="5" indent="0" algn="just">
              <a:spcBef>
                <a:spcPts val="1000"/>
              </a:spcBef>
              <a:buNone/>
            </a:pPr>
            <a:r>
              <a:rPr lang="fr-FR" sz="7400" dirty="0">
                <a:solidFill>
                  <a:schemeClr val="accent1">
                    <a:lumMod val="50000"/>
                  </a:schemeClr>
                </a:solidFill>
              </a:rPr>
              <a:t>	</a:t>
            </a:r>
            <a:r>
              <a:rPr lang="fr-FR" sz="7400" dirty="0" smtClean="0">
                <a:solidFill>
                  <a:schemeClr val="accent1">
                    <a:lumMod val="50000"/>
                  </a:schemeClr>
                </a:solidFill>
              </a:rPr>
              <a:t>-au stade 2 l’avis est émis et le Préfet exerce son pouvoir d’appréciation</a:t>
            </a:r>
          </a:p>
          <a:p>
            <a:pPr marL="0" lvl="4" indent="0" algn="just">
              <a:spcBef>
                <a:spcPts val="1000"/>
              </a:spcBef>
              <a:buFont typeface="Arial" panose="020B0604020202020204" pitchFamily="34" charset="0"/>
              <a:buNone/>
            </a:pPr>
            <a:endParaRPr lang="fr-FR" sz="7400" dirty="0" smtClean="0">
              <a:solidFill>
                <a:schemeClr val="accent1">
                  <a:lumMod val="50000"/>
                </a:schemeClr>
              </a:solidFill>
            </a:endParaRPr>
          </a:p>
          <a:p>
            <a:pPr marL="0" lvl="4" indent="0" algn="just">
              <a:spcBef>
                <a:spcPts val="1000"/>
              </a:spcBef>
              <a:buFont typeface="Arial" panose="020B0604020202020204" pitchFamily="34" charset="0"/>
              <a:buNone/>
            </a:pPr>
            <a:endParaRPr lang="fr-FR" sz="7400" b="1" dirty="0" smtClean="0">
              <a:solidFill>
                <a:schemeClr val="accent1">
                  <a:lumMod val="50000"/>
                </a:schemeClr>
              </a:solidFill>
            </a:endParaRPr>
          </a:p>
          <a:p>
            <a:pPr marL="0" lvl="4" algn="just">
              <a:spcBef>
                <a:spcPts val="1000"/>
              </a:spcBef>
            </a:pPr>
            <a:endParaRPr lang="fr-FR" sz="6000" b="1" dirty="0" smtClean="0">
              <a:solidFill>
                <a:schemeClr val="accent1">
                  <a:lumMod val="50000"/>
                </a:schemeClr>
              </a:solidFill>
            </a:endParaRPr>
          </a:p>
          <a:p>
            <a:pPr marL="0" lvl="4" algn="just">
              <a:spcBef>
                <a:spcPts val="1000"/>
              </a:spcBef>
            </a:pPr>
            <a:endParaRPr lang="fr-FR" sz="2400" b="1" u="sng" dirty="0" smtClean="0">
              <a:solidFill>
                <a:schemeClr val="accent1">
                  <a:lumMod val="50000"/>
                </a:schemeClr>
              </a:solidFill>
            </a:endParaRPr>
          </a:p>
          <a:p>
            <a:pPr marL="0" lvl="4" indent="0">
              <a:buFont typeface="Arial" panose="020B0604020202020204" pitchFamily="34" charset="0"/>
              <a:buNone/>
            </a:pPr>
            <a:r>
              <a:rPr lang="fr-FR" b="1" dirty="0" smtClean="0">
                <a:solidFill>
                  <a:schemeClr val="accent1">
                    <a:lumMod val="50000"/>
                  </a:schemeClr>
                </a:solidFill>
              </a:rPr>
              <a:t> </a:t>
            </a:r>
          </a:p>
          <a:p>
            <a:pPr marL="1246188" lvl="4" indent="-1246188">
              <a:buFont typeface="Arial" panose="020B0604020202020204" pitchFamily="34" charset="0"/>
              <a:buNone/>
            </a:pPr>
            <a:endParaRPr lang="fr-FR" altLang="fr-FR" dirty="0" smtClean="0"/>
          </a:p>
        </p:txBody>
      </p:sp>
    </p:spTree>
    <p:extLst>
      <p:ext uri="{BB962C8B-B14F-4D97-AF65-F5344CB8AC3E}">
        <p14:creationId xmlns:p14="http://schemas.microsoft.com/office/powerpoint/2010/main" val="3768289540"/>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4762FACF-11A5-7640-A959-375486C71F39}" type="slidenum">
              <a:rPr lang="fr-FR" smtClean="0"/>
              <a:pPr/>
              <a:t>7</a:t>
            </a:fld>
            <a:endParaRPr lang="fr-FR" dirty="0"/>
          </a:p>
        </p:txBody>
      </p:sp>
      <p:sp>
        <p:nvSpPr>
          <p:cNvPr id="4" name="Titre 3"/>
          <p:cNvSpPr txBox="1">
            <a:spLocks noGrp="1"/>
          </p:cNvSpPr>
          <p:nvPr>
            <p:ph type="title"/>
          </p:nvPr>
        </p:nvSpPr>
        <p:spPr>
          <a:xfrm>
            <a:off x="1458855" y="733627"/>
            <a:ext cx="10412334" cy="29803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3200" dirty="0" smtClean="0">
                <a:solidFill>
                  <a:schemeClr val="accent1">
                    <a:lumMod val="50000"/>
                  </a:schemeClr>
                </a:solidFill>
              </a:rPr>
              <a:t>VI. LES PRINCIPES QUI GOUVERNENT CETTE PROCEDURE</a:t>
            </a:r>
            <a:endParaRPr lang="fr-FR" sz="3200" dirty="0">
              <a:solidFill>
                <a:schemeClr val="accent5">
                  <a:lumMod val="50000"/>
                </a:schemeClr>
              </a:solidFill>
            </a:endParaRPr>
          </a:p>
        </p:txBody>
      </p:sp>
      <p:sp>
        <p:nvSpPr>
          <p:cNvPr id="5" name="Rectangle 3"/>
          <p:cNvSpPr txBox="1">
            <a:spLocks noChangeArrowheads="1"/>
          </p:cNvSpPr>
          <p:nvPr/>
        </p:nvSpPr>
        <p:spPr>
          <a:xfrm>
            <a:off x="1389949" y="1459603"/>
            <a:ext cx="10481239" cy="4812362"/>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4" algn="just">
              <a:spcBef>
                <a:spcPts val="1000"/>
              </a:spcBef>
            </a:pPr>
            <a:r>
              <a:rPr lang="fr-FR" sz="7200" dirty="0" smtClean="0">
                <a:solidFill>
                  <a:schemeClr val="accent1">
                    <a:lumMod val="50000"/>
                  </a:schemeClr>
                </a:solidFill>
              </a:rPr>
              <a:t>Information et responsabilisation du demandeur</a:t>
            </a:r>
          </a:p>
          <a:p>
            <a:pPr marL="0" lvl="4" algn="just">
              <a:spcBef>
                <a:spcPts val="1000"/>
              </a:spcBef>
            </a:pPr>
            <a:r>
              <a:rPr lang="fr-FR" sz="7200" dirty="0" smtClean="0">
                <a:solidFill>
                  <a:schemeClr val="accent1">
                    <a:lumMod val="50000"/>
                  </a:schemeClr>
                </a:solidFill>
              </a:rPr>
              <a:t>Garanties accrues : audition, interprète, représentant légal, certificat médical « normé», un rapport établi par un médecin de l’OFII, collège « déterminé aléatoirement »</a:t>
            </a:r>
          </a:p>
          <a:p>
            <a:pPr marL="0" lvl="4" algn="just">
              <a:spcBef>
                <a:spcPts val="1000"/>
              </a:spcBef>
            </a:pPr>
            <a:r>
              <a:rPr lang="fr-FR" sz="7200" dirty="0" smtClean="0">
                <a:solidFill>
                  <a:schemeClr val="accent1">
                    <a:lumMod val="50000"/>
                  </a:schemeClr>
                </a:solidFill>
              </a:rPr>
              <a:t>Lutte contre la fraude: possibilité à chaque stade du rapport ou de l’avis de voir le demandeur, de demander des examens complémentaires, attractivité amoindrie du RCS (sans autorisation de travail), procédure diligente</a:t>
            </a:r>
          </a:p>
          <a:p>
            <a:pPr marL="0" lvl="4" indent="0" algn="just">
              <a:spcBef>
                <a:spcPts val="1000"/>
              </a:spcBef>
              <a:buNone/>
            </a:pPr>
            <a:endParaRPr lang="fr-FR" sz="7200" dirty="0">
              <a:solidFill>
                <a:schemeClr val="accent1">
                  <a:lumMod val="50000"/>
                </a:schemeClr>
              </a:solidFill>
            </a:endParaRPr>
          </a:p>
          <a:p>
            <a:pPr marL="0" lvl="4" indent="0" algn="just">
              <a:spcBef>
                <a:spcPts val="1000"/>
              </a:spcBef>
              <a:buNone/>
            </a:pPr>
            <a:endParaRPr lang="fr-FR" sz="7200" dirty="0" smtClean="0">
              <a:solidFill>
                <a:schemeClr val="accent1">
                  <a:lumMod val="50000"/>
                </a:schemeClr>
              </a:solidFill>
            </a:endParaRPr>
          </a:p>
          <a:p>
            <a:pPr marL="0" lvl="4" algn="just">
              <a:spcBef>
                <a:spcPts val="1000"/>
              </a:spcBef>
            </a:pPr>
            <a:r>
              <a:rPr lang="fr-FR" sz="7200" dirty="0" smtClean="0">
                <a:solidFill>
                  <a:schemeClr val="accent1">
                    <a:lumMod val="50000"/>
                  </a:schemeClr>
                </a:solidFill>
              </a:rPr>
              <a:t>Respect </a:t>
            </a:r>
            <a:r>
              <a:rPr lang="fr-FR" sz="7200" dirty="0">
                <a:solidFill>
                  <a:schemeClr val="accent1">
                    <a:lumMod val="50000"/>
                  </a:schemeClr>
                </a:solidFill>
              </a:rPr>
              <a:t>du secret médical :</a:t>
            </a:r>
          </a:p>
          <a:p>
            <a:pPr marL="685800" lvl="6" indent="0" algn="just">
              <a:spcBef>
                <a:spcPts val="1000"/>
              </a:spcBef>
              <a:buNone/>
            </a:pPr>
            <a:r>
              <a:rPr lang="fr-FR" sz="7200" dirty="0">
                <a:solidFill>
                  <a:schemeClr val="accent1">
                    <a:lumMod val="50000"/>
                  </a:schemeClr>
                </a:solidFill>
              </a:rPr>
              <a:t>-Au </a:t>
            </a:r>
            <a:r>
              <a:rPr lang="fr-FR" sz="7200" dirty="0" smtClean="0">
                <a:solidFill>
                  <a:schemeClr val="accent1">
                    <a:lumMod val="50000"/>
                  </a:schemeClr>
                </a:solidFill>
              </a:rPr>
              <a:t>guichet de la préfecture, </a:t>
            </a:r>
            <a:r>
              <a:rPr lang="fr-FR" sz="7200" dirty="0">
                <a:solidFill>
                  <a:schemeClr val="accent1">
                    <a:lumMod val="50000"/>
                  </a:schemeClr>
                </a:solidFill>
              </a:rPr>
              <a:t>lors de la remise du « kit </a:t>
            </a:r>
            <a:r>
              <a:rPr lang="fr-FR" sz="7200" dirty="0" smtClean="0">
                <a:solidFill>
                  <a:schemeClr val="accent1">
                    <a:lumMod val="50000"/>
                  </a:schemeClr>
                </a:solidFill>
              </a:rPr>
              <a:t>», </a:t>
            </a:r>
            <a:r>
              <a:rPr lang="fr-FR" sz="7200" dirty="0">
                <a:solidFill>
                  <a:schemeClr val="accent1">
                    <a:lumMod val="50000"/>
                  </a:schemeClr>
                </a:solidFill>
              </a:rPr>
              <a:t>la préfecture n’a pas à connaître des éléments médicaux du </a:t>
            </a:r>
            <a:r>
              <a:rPr lang="fr-FR" sz="7200" dirty="0" smtClean="0">
                <a:solidFill>
                  <a:schemeClr val="accent1">
                    <a:lumMod val="50000"/>
                  </a:schemeClr>
                </a:solidFill>
              </a:rPr>
              <a:t>demandeur</a:t>
            </a:r>
            <a:endParaRPr lang="fr-FR" sz="7200" dirty="0">
              <a:solidFill>
                <a:schemeClr val="accent1">
                  <a:lumMod val="50000"/>
                </a:schemeClr>
              </a:solidFill>
            </a:endParaRPr>
          </a:p>
          <a:p>
            <a:pPr marL="685800" lvl="6" indent="0" algn="just">
              <a:spcBef>
                <a:spcPts val="1000"/>
              </a:spcBef>
              <a:buNone/>
            </a:pPr>
            <a:r>
              <a:rPr lang="fr-FR" sz="7200" dirty="0">
                <a:solidFill>
                  <a:schemeClr val="accent1">
                    <a:lumMod val="50000"/>
                  </a:schemeClr>
                </a:solidFill>
              </a:rPr>
              <a:t>-L’avis émis </a:t>
            </a:r>
            <a:r>
              <a:rPr lang="fr-FR" sz="7200" dirty="0" smtClean="0">
                <a:solidFill>
                  <a:schemeClr val="accent1">
                    <a:lumMod val="50000"/>
                  </a:schemeClr>
                </a:solidFill>
              </a:rPr>
              <a:t> </a:t>
            </a:r>
            <a:r>
              <a:rPr lang="fr-FR" sz="7200" dirty="0">
                <a:solidFill>
                  <a:schemeClr val="accent1">
                    <a:lumMod val="50000"/>
                  </a:schemeClr>
                </a:solidFill>
              </a:rPr>
              <a:t>ne mentionne à aucun moment la pathologie du demandeur</a:t>
            </a:r>
          </a:p>
          <a:p>
            <a:pPr marL="685800" lvl="6" indent="0" algn="just">
              <a:spcBef>
                <a:spcPts val="1000"/>
              </a:spcBef>
              <a:buNone/>
            </a:pPr>
            <a:r>
              <a:rPr lang="fr-FR" sz="7200" dirty="0">
                <a:solidFill>
                  <a:schemeClr val="accent1">
                    <a:lumMod val="50000"/>
                  </a:schemeClr>
                </a:solidFill>
              </a:rPr>
              <a:t>-Les éléments médicaux ne peuvent être connus du Préfet; </a:t>
            </a:r>
            <a:r>
              <a:rPr lang="fr-FR" sz="7200" dirty="0" smtClean="0">
                <a:solidFill>
                  <a:schemeClr val="accent1">
                    <a:lumMod val="50000"/>
                  </a:schemeClr>
                </a:solidFill>
              </a:rPr>
              <a:t>à l’exception du moment du </a:t>
            </a:r>
            <a:r>
              <a:rPr lang="fr-FR" sz="7200" dirty="0">
                <a:solidFill>
                  <a:schemeClr val="accent1">
                    <a:lumMod val="50000"/>
                  </a:schemeClr>
                </a:solidFill>
              </a:rPr>
              <a:t>contentieux,  </a:t>
            </a:r>
            <a:r>
              <a:rPr lang="fr-FR" sz="7200" dirty="0" smtClean="0">
                <a:solidFill>
                  <a:schemeClr val="accent1">
                    <a:lumMod val="50000"/>
                  </a:schemeClr>
                </a:solidFill>
              </a:rPr>
              <a:t>lorsque le demandeur lève de lui-même le secret ou dans le cadre de la production des mémoires en défense</a:t>
            </a:r>
            <a:endParaRPr lang="fr-FR" sz="7200" dirty="0">
              <a:solidFill>
                <a:schemeClr val="accent1">
                  <a:lumMod val="50000"/>
                </a:schemeClr>
              </a:solidFill>
            </a:endParaRPr>
          </a:p>
          <a:p>
            <a:pPr marL="0" lvl="4" algn="just">
              <a:spcBef>
                <a:spcPts val="1000"/>
              </a:spcBef>
            </a:pPr>
            <a:r>
              <a:rPr lang="fr-FR" sz="7200" dirty="0" smtClean="0">
                <a:solidFill>
                  <a:schemeClr val="accent1">
                    <a:lumMod val="50000"/>
                  </a:schemeClr>
                </a:solidFill>
              </a:rPr>
              <a:t>Avis obligatoire non conforme :</a:t>
            </a:r>
          </a:p>
          <a:p>
            <a:pPr marL="685800" lvl="6" indent="0" algn="just">
              <a:spcBef>
                <a:spcPts val="1000"/>
              </a:spcBef>
              <a:buNone/>
            </a:pPr>
            <a:r>
              <a:rPr lang="fr-FR" sz="7200" dirty="0" smtClean="0">
                <a:solidFill>
                  <a:schemeClr val="accent1">
                    <a:lumMod val="50000"/>
                  </a:schemeClr>
                </a:solidFill>
              </a:rPr>
              <a:t>	- Le préfet ne se trouve pas en compétence liée, l’avis vise à éclairer sa décision</a:t>
            </a:r>
          </a:p>
          <a:p>
            <a:pPr marL="0" lvl="4" indent="0" algn="just">
              <a:spcBef>
                <a:spcPts val="1000"/>
              </a:spcBef>
              <a:buNone/>
            </a:pPr>
            <a:r>
              <a:rPr lang="fr-FR" sz="7200" dirty="0" smtClean="0">
                <a:solidFill>
                  <a:schemeClr val="accent1">
                    <a:lumMod val="50000"/>
                  </a:schemeClr>
                </a:solidFill>
              </a:rPr>
              <a:t>	- Le pouvoir </a:t>
            </a:r>
            <a:r>
              <a:rPr lang="fr-FR" sz="7200" dirty="0">
                <a:solidFill>
                  <a:schemeClr val="accent1">
                    <a:lumMod val="50000"/>
                  </a:schemeClr>
                </a:solidFill>
              </a:rPr>
              <a:t>d’appréciation </a:t>
            </a:r>
            <a:r>
              <a:rPr lang="fr-FR" sz="7200" dirty="0" smtClean="0">
                <a:solidFill>
                  <a:schemeClr val="accent1">
                    <a:lumMod val="50000"/>
                  </a:schemeClr>
                </a:solidFill>
              </a:rPr>
              <a:t>du </a:t>
            </a:r>
            <a:r>
              <a:rPr lang="fr-FR" sz="7200" dirty="0">
                <a:solidFill>
                  <a:schemeClr val="accent1">
                    <a:lumMod val="50000"/>
                  </a:schemeClr>
                </a:solidFill>
              </a:rPr>
              <a:t>Préfet </a:t>
            </a:r>
            <a:r>
              <a:rPr lang="fr-FR" sz="7200" dirty="0" smtClean="0">
                <a:solidFill>
                  <a:schemeClr val="accent1">
                    <a:lumMod val="50000"/>
                  </a:schemeClr>
                </a:solidFill>
              </a:rPr>
              <a:t>s’exerce (ordre </a:t>
            </a:r>
            <a:r>
              <a:rPr lang="fr-FR" sz="7200" dirty="0">
                <a:solidFill>
                  <a:schemeClr val="accent1">
                    <a:lumMod val="50000"/>
                  </a:schemeClr>
                </a:solidFill>
              </a:rPr>
              <a:t>public, </a:t>
            </a:r>
            <a:r>
              <a:rPr lang="fr-FR" sz="7200" dirty="0" smtClean="0">
                <a:solidFill>
                  <a:schemeClr val="accent1">
                    <a:lumMod val="50000"/>
                  </a:schemeClr>
                </a:solidFill>
              </a:rPr>
              <a:t>fraude)</a:t>
            </a:r>
          </a:p>
          <a:p>
            <a:pPr marL="0" lvl="4" indent="0" algn="just">
              <a:spcBef>
                <a:spcPts val="1000"/>
              </a:spcBef>
              <a:buNone/>
            </a:pPr>
            <a:endParaRPr lang="fr-FR" sz="6400" b="1" dirty="0">
              <a:solidFill>
                <a:schemeClr val="accent1">
                  <a:lumMod val="50000"/>
                </a:schemeClr>
              </a:solidFill>
            </a:endParaRPr>
          </a:p>
          <a:p>
            <a:pPr marL="685800" lvl="6" indent="0" algn="just">
              <a:spcBef>
                <a:spcPts val="1000"/>
              </a:spcBef>
              <a:buNone/>
            </a:pPr>
            <a:r>
              <a:rPr lang="fr-FR" sz="6400" b="1" dirty="0" smtClean="0">
                <a:solidFill>
                  <a:schemeClr val="accent1">
                    <a:lumMod val="50000"/>
                  </a:schemeClr>
                </a:solidFill>
              </a:rPr>
              <a:t>	</a:t>
            </a:r>
          </a:p>
          <a:p>
            <a:pPr marL="685800" lvl="6" indent="0" algn="just">
              <a:spcBef>
                <a:spcPts val="1000"/>
              </a:spcBef>
              <a:buNone/>
            </a:pPr>
            <a:endParaRPr lang="fr-FR" sz="6400" b="1" dirty="0"/>
          </a:p>
          <a:p>
            <a:pPr marL="685800" lvl="6" indent="0" algn="just">
              <a:spcBef>
                <a:spcPts val="1000"/>
              </a:spcBef>
              <a:buNone/>
            </a:pPr>
            <a:endParaRPr lang="fr-FR" sz="6400" b="1" dirty="0" smtClean="0"/>
          </a:p>
          <a:p>
            <a:pPr marL="0" lvl="4" indent="0" algn="just">
              <a:spcBef>
                <a:spcPts val="1000"/>
              </a:spcBef>
              <a:buNone/>
            </a:pPr>
            <a:endParaRPr lang="fr-FR" sz="6400" b="1" dirty="0"/>
          </a:p>
          <a:p>
            <a:pPr marL="0" lvl="4" algn="just">
              <a:spcBef>
                <a:spcPts val="1000"/>
              </a:spcBef>
            </a:pPr>
            <a:endParaRPr lang="fr-FR" sz="2400" b="1" dirty="0"/>
          </a:p>
          <a:p>
            <a:pPr marL="228600" lvl="5" indent="0" algn="just">
              <a:spcBef>
                <a:spcPts val="1000"/>
              </a:spcBef>
              <a:buNone/>
            </a:pPr>
            <a:r>
              <a:rPr lang="fr-FR" sz="2400" b="1" dirty="0" smtClean="0"/>
              <a:t>	</a:t>
            </a:r>
          </a:p>
          <a:p>
            <a:pPr marL="914400" lvl="6" algn="just">
              <a:spcBef>
                <a:spcPts val="1000"/>
              </a:spcBef>
            </a:pPr>
            <a:endParaRPr lang="fr-FR" sz="2400" b="1" dirty="0" smtClean="0">
              <a:solidFill>
                <a:schemeClr val="accent1">
                  <a:lumMod val="50000"/>
                </a:schemeClr>
              </a:solidFill>
            </a:endParaRPr>
          </a:p>
          <a:p>
            <a:pPr marL="0" lvl="4" algn="just">
              <a:spcBef>
                <a:spcPts val="1000"/>
              </a:spcBef>
            </a:pPr>
            <a:endParaRPr lang="fr-FR" sz="2400" b="1" dirty="0">
              <a:solidFill>
                <a:schemeClr val="accent1">
                  <a:lumMod val="50000"/>
                </a:schemeClr>
              </a:solidFill>
            </a:endParaRPr>
          </a:p>
          <a:p>
            <a:pPr marL="0" lvl="4" algn="just">
              <a:spcBef>
                <a:spcPts val="1000"/>
              </a:spcBef>
            </a:pPr>
            <a:endParaRPr lang="fr-FR" sz="2400" b="1" dirty="0" smtClean="0">
              <a:solidFill>
                <a:schemeClr val="accent1">
                  <a:lumMod val="50000"/>
                </a:schemeClr>
              </a:solidFill>
            </a:endParaRPr>
          </a:p>
          <a:p>
            <a:pPr marL="685800" lvl="6" indent="0" algn="just">
              <a:spcBef>
                <a:spcPts val="1000"/>
              </a:spcBef>
              <a:buNone/>
            </a:pPr>
            <a:endParaRPr lang="fr-FR" sz="2400" b="1" dirty="0" smtClean="0">
              <a:solidFill>
                <a:schemeClr val="accent1">
                  <a:lumMod val="50000"/>
                </a:schemeClr>
              </a:solidFill>
            </a:endParaRPr>
          </a:p>
          <a:p>
            <a:pPr marL="0" lvl="4" algn="just">
              <a:spcBef>
                <a:spcPts val="1000"/>
              </a:spcBef>
            </a:pPr>
            <a:endParaRPr lang="fr-FR" b="1" dirty="0">
              <a:solidFill>
                <a:schemeClr val="accent1">
                  <a:lumMod val="50000"/>
                </a:schemeClr>
              </a:solidFill>
            </a:endParaRPr>
          </a:p>
          <a:p>
            <a:pPr marL="0" lvl="4" algn="just">
              <a:spcBef>
                <a:spcPts val="1000"/>
              </a:spcBef>
            </a:pPr>
            <a:endParaRPr lang="fr-FR" b="1" dirty="0" smtClean="0">
              <a:solidFill>
                <a:schemeClr val="accent1">
                  <a:lumMod val="50000"/>
                </a:schemeClr>
              </a:solidFill>
            </a:endParaRPr>
          </a:p>
          <a:p>
            <a:pPr marL="0" lvl="4" algn="just">
              <a:spcBef>
                <a:spcPts val="1000"/>
              </a:spcBef>
            </a:pPr>
            <a:endParaRPr lang="fr-FR" b="1" dirty="0">
              <a:solidFill>
                <a:schemeClr val="accent1">
                  <a:lumMod val="50000"/>
                </a:schemeClr>
              </a:solidFill>
            </a:endParaRPr>
          </a:p>
          <a:p>
            <a:pPr marL="0" lvl="4" algn="just">
              <a:spcBef>
                <a:spcPts val="1000"/>
              </a:spcBef>
            </a:pPr>
            <a:endParaRPr lang="fr-FR" b="1" dirty="0">
              <a:solidFill>
                <a:schemeClr val="accent1">
                  <a:lumMod val="50000"/>
                </a:schemeClr>
              </a:solidFill>
            </a:endParaRPr>
          </a:p>
          <a:p>
            <a:pPr marL="0" lvl="4" indent="0" algn="just">
              <a:spcBef>
                <a:spcPts val="1000"/>
              </a:spcBef>
              <a:buNone/>
            </a:pPr>
            <a:endParaRPr lang="fr-FR" b="1" dirty="0" smtClean="0">
              <a:solidFill>
                <a:schemeClr val="accent1">
                  <a:lumMod val="50000"/>
                </a:schemeClr>
              </a:solidFill>
            </a:endParaRPr>
          </a:p>
          <a:p>
            <a:pPr marL="0" lvl="4" algn="just">
              <a:spcBef>
                <a:spcPts val="1000"/>
              </a:spcBef>
            </a:pPr>
            <a:endParaRPr lang="fr-FR" b="1" dirty="0" smtClean="0">
              <a:solidFill>
                <a:schemeClr val="accent1">
                  <a:lumMod val="50000"/>
                </a:schemeClr>
              </a:solidFill>
            </a:endParaRPr>
          </a:p>
          <a:p>
            <a:pPr marL="0" lvl="4" algn="just">
              <a:spcBef>
                <a:spcPts val="1000"/>
              </a:spcBef>
            </a:pPr>
            <a:endParaRPr lang="fr-FR" b="1" u="sng" dirty="0">
              <a:solidFill>
                <a:schemeClr val="accent1">
                  <a:lumMod val="50000"/>
                </a:schemeClr>
              </a:solidFill>
            </a:endParaRPr>
          </a:p>
        </p:txBody>
      </p:sp>
      <p:sp>
        <p:nvSpPr>
          <p:cNvPr id="6" name="ZoneTexte 5"/>
          <p:cNvSpPr txBox="1"/>
          <p:nvPr/>
        </p:nvSpPr>
        <p:spPr>
          <a:xfrm>
            <a:off x="4916384" y="6519553"/>
            <a:ext cx="2351315" cy="369332"/>
          </a:xfrm>
          <a:prstGeom prst="rect">
            <a:avLst/>
          </a:prstGeom>
          <a:solidFill>
            <a:schemeClr val="bg1"/>
          </a:solidFill>
        </p:spPr>
        <p:txBody>
          <a:bodyPr wrap="square" rtlCol="0">
            <a:spAutoFit/>
          </a:bodyPr>
          <a:lstStyle/>
          <a:p>
            <a:endParaRPr lang="fr-FR" dirty="0"/>
          </a:p>
        </p:txBody>
      </p:sp>
    </p:spTree>
    <p:extLst>
      <p:ext uri="{BB962C8B-B14F-4D97-AF65-F5344CB8AC3E}">
        <p14:creationId xmlns:p14="http://schemas.microsoft.com/office/powerpoint/2010/main" val="2966807488"/>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4762FACF-11A5-7640-A959-375486C71F39}" type="slidenum">
              <a:rPr lang="fr-FR" smtClean="0"/>
              <a:pPr/>
              <a:t>8</a:t>
            </a:fld>
            <a:endParaRPr lang="fr-FR" dirty="0"/>
          </a:p>
        </p:txBody>
      </p:sp>
      <p:sp>
        <p:nvSpPr>
          <p:cNvPr id="4" name="Titre 3"/>
          <p:cNvSpPr txBox="1">
            <a:spLocks noGrp="1"/>
          </p:cNvSpPr>
          <p:nvPr>
            <p:ph type="title"/>
          </p:nvPr>
        </p:nvSpPr>
        <p:spPr>
          <a:xfrm>
            <a:off x="1458855" y="686125"/>
            <a:ext cx="10412334" cy="29803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3200" dirty="0" smtClean="0">
                <a:solidFill>
                  <a:schemeClr val="accent1">
                    <a:lumMod val="50000"/>
                  </a:schemeClr>
                </a:solidFill>
              </a:rPr>
              <a:t>VII. L’ENTREE EN VIGUEUR</a:t>
            </a:r>
            <a:endParaRPr lang="fr-FR" sz="3200" dirty="0">
              <a:solidFill>
                <a:schemeClr val="accent5">
                  <a:lumMod val="50000"/>
                </a:schemeClr>
              </a:solidFill>
            </a:endParaRPr>
          </a:p>
        </p:txBody>
      </p:sp>
      <p:sp>
        <p:nvSpPr>
          <p:cNvPr id="5" name="Rectangle 3"/>
          <p:cNvSpPr txBox="1">
            <a:spLocks noChangeArrowheads="1"/>
          </p:cNvSpPr>
          <p:nvPr/>
        </p:nvSpPr>
        <p:spPr>
          <a:xfrm>
            <a:off x="1558888" y="1669844"/>
            <a:ext cx="9870744" cy="5289096"/>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4" algn="just">
              <a:spcBef>
                <a:spcPts val="1000"/>
              </a:spcBef>
            </a:pPr>
            <a:r>
              <a:rPr lang="fr-FR" sz="7400" dirty="0" smtClean="0">
                <a:solidFill>
                  <a:schemeClr val="accent1">
                    <a:lumMod val="50000"/>
                  </a:schemeClr>
                </a:solidFill>
              </a:rPr>
              <a:t>Une entrée en vigueur au 1</a:t>
            </a:r>
            <a:r>
              <a:rPr lang="fr-FR" sz="7400" baseline="30000" dirty="0" smtClean="0">
                <a:solidFill>
                  <a:schemeClr val="accent1">
                    <a:lumMod val="50000"/>
                  </a:schemeClr>
                </a:solidFill>
              </a:rPr>
              <a:t>er</a:t>
            </a:r>
            <a:r>
              <a:rPr lang="fr-FR" sz="7400" dirty="0" smtClean="0">
                <a:solidFill>
                  <a:schemeClr val="accent1">
                    <a:lumMod val="50000"/>
                  </a:schemeClr>
                </a:solidFill>
              </a:rPr>
              <a:t> janvier 2017 pour les premières demandes et demandes de renouvellement.</a:t>
            </a:r>
          </a:p>
          <a:p>
            <a:pPr marL="0" lvl="4" algn="just">
              <a:spcBef>
                <a:spcPts val="1000"/>
              </a:spcBef>
            </a:pPr>
            <a:r>
              <a:rPr lang="fr-FR" sz="7400" dirty="0" smtClean="0">
                <a:solidFill>
                  <a:schemeClr val="accent1">
                    <a:lumMod val="50000"/>
                  </a:schemeClr>
                </a:solidFill>
              </a:rPr>
              <a:t>Dès le 1</a:t>
            </a:r>
            <a:r>
              <a:rPr lang="fr-FR" sz="7400" baseline="30000" dirty="0" smtClean="0">
                <a:solidFill>
                  <a:schemeClr val="accent1">
                    <a:lumMod val="50000"/>
                  </a:schemeClr>
                </a:solidFill>
              </a:rPr>
              <a:t>er</a:t>
            </a:r>
            <a:r>
              <a:rPr lang="fr-FR" sz="7400" dirty="0" smtClean="0">
                <a:solidFill>
                  <a:schemeClr val="accent1">
                    <a:lumMod val="50000"/>
                  </a:schemeClr>
                </a:solidFill>
              </a:rPr>
              <a:t> novembre 2016 les demandes de renouvellement de titres de séjour EM peuvent bénéficier de la CSP (carte de séjour pluriannuelle) et donc être traitées sous l’empire de la procédure EM actuelle </a:t>
            </a:r>
            <a:r>
              <a:rPr lang="fr-FR" sz="7400" dirty="0">
                <a:solidFill>
                  <a:schemeClr val="accent1">
                    <a:lumMod val="50000"/>
                  </a:schemeClr>
                </a:solidFill>
              </a:rPr>
              <a:t>(</a:t>
            </a:r>
            <a:r>
              <a:rPr lang="fr-FR" sz="7400" dirty="0" smtClean="0">
                <a:solidFill>
                  <a:schemeClr val="accent1">
                    <a:lumMod val="50000"/>
                  </a:schemeClr>
                </a:solidFill>
              </a:rPr>
              <a:t>instruction par le M. ARS ou médecin chef de la PP).</a:t>
            </a:r>
          </a:p>
          <a:p>
            <a:pPr marL="0" lvl="4" algn="just">
              <a:spcBef>
                <a:spcPts val="1000"/>
              </a:spcBef>
            </a:pPr>
            <a:r>
              <a:rPr lang="fr-FR" sz="7400" dirty="0" smtClean="0">
                <a:solidFill>
                  <a:schemeClr val="accent1">
                    <a:lumMod val="50000"/>
                  </a:schemeClr>
                </a:solidFill>
              </a:rPr>
              <a:t>La CSP n’entre en vigueur à Mayotte qu’à compter du 1</a:t>
            </a:r>
            <a:r>
              <a:rPr lang="fr-FR" sz="7400" baseline="30000" dirty="0" smtClean="0">
                <a:solidFill>
                  <a:schemeClr val="accent1">
                    <a:lumMod val="50000"/>
                  </a:schemeClr>
                </a:solidFill>
              </a:rPr>
              <a:t>er</a:t>
            </a:r>
            <a:r>
              <a:rPr lang="fr-FR" sz="7400" dirty="0" smtClean="0">
                <a:solidFill>
                  <a:schemeClr val="accent1">
                    <a:lumMod val="50000"/>
                  </a:schemeClr>
                </a:solidFill>
              </a:rPr>
              <a:t> janvier 2018.</a:t>
            </a:r>
          </a:p>
          <a:p>
            <a:pPr marL="0" lvl="4" algn="just">
              <a:spcBef>
                <a:spcPts val="1000"/>
              </a:spcBef>
            </a:pPr>
            <a:r>
              <a:rPr lang="fr-FR" sz="7400" dirty="0" smtClean="0">
                <a:solidFill>
                  <a:schemeClr val="accent1">
                    <a:lumMod val="50000"/>
                  </a:schemeClr>
                </a:solidFill>
              </a:rPr>
              <a:t>Toute demande avec retrait du kit en préfecture à compter du 1</a:t>
            </a:r>
            <a:r>
              <a:rPr lang="fr-FR" sz="7400" baseline="30000" dirty="0" smtClean="0">
                <a:solidFill>
                  <a:schemeClr val="accent1">
                    <a:lumMod val="50000"/>
                  </a:schemeClr>
                </a:solidFill>
              </a:rPr>
              <a:t>er</a:t>
            </a:r>
            <a:r>
              <a:rPr lang="fr-FR" sz="7400" dirty="0" smtClean="0">
                <a:solidFill>
                  <a:schemeClr val="accent1">
                    <a:lumMod val="50000"/>
                  </a:schemeClr>
                </a:solidFill>
              </a:rPr>
              <a:t> janvier est instruite selon la nouvelle procédure.</a:t>
            </a:r>
          </a:p>
          <a:p>
            <a:pPr marL="0" lvl="4" algn="just">
              <a:spcBef>
                <a:spcPts val="1000"/>
              </a:spcBef>
            </a:pPr>
            <a:r>
              <a:rPr lang="fr-FR" sz="7400" dirty="0" smtClean="0">
                <a:solidFill>
                  <a:schemeClr val="accent1">
                    <a:lumMod val="50000"/>
                  </a:schemeClr>
                </a:solidFill>
              </a:rPr>
              <a:t>Le M. ARS et à Paris, le médecin chef de la PP poursuivent l’instruction des demandes déposées jusqu’au 31 décembre 2016.</a:t>
            </a:r>
          </a:p>
          <a:p>
            <a:pPr marL="0" lvl="4" algn="just">
              <a:spcBef>
                <a:spcPts val="1000"/>
              </a:spcBef>
            </a:pPr>
            <a:endParaRPr lang="fr-FR" sz="7400" dirty="0">
              <a:solidFill>
                <a:schemeClr val="accent1">
                  <a:lumMod val="50000"/>
                </a:schemeClr>
              </a:solidFill>
            </a:endParaRPr>
          </a:p>
          <a:p>
            <a:pPr marL="0" lvl="4" algn="just">
              <a:spcBef>
                <a:spcPts val="1000"/>
              </a:spcBef>
            </a:pPr>
            <a:r>
              <a:rPr lang="fr-FR" sz="7400" dirty="0" smtClean="0">
                <a:solidFill>
                  <a:schemeClr val="accent1">
                    <a:lumMod val="50000"/>
                  </a:schemeClr>
                </a:solidFill>
              </a:rPr>
              <a:t>A compter du 1</a:t>
            </a:r>
            <a:r>
              <a:rPr lang="fr-FR" sz="7400" baseline="30000" dirty="0" smtClean="0">
                <a:solidFill>
                  <a:schemeClr val="accent1">
                    <a:lumMod val="50000"/>
                  </a:schemeClr>
                </a:solidFill>
              </a:rPr>
              <a:t>er</a:t>
            </a:r>
            <a:r>
              <a:rPr lang="fr-FR" sz="7400" dirty="0" smtClean="0">
                <a:solidFill>
                  <a:schemeClr val="accent1">
                    <a:lumMod val="50000"/>
                  </a:schemeClr>
                </a:solidFill>
              </a:rPr>
              <a:t> janvier 2017, au fond les demandes relevant de l’AFA et les autres demandes relèvent des mêmes critères.</a:t>
            </a:r>
          </a:p>
          <a:p>
            <a:pPr marL="0" lvl="4" algn="just">
              <a:spcBef>
                <a:spcPts val="1000"/>
              </a:spcBef>
            </a:pPr>
            <a:endParaRPr lang="fr-FR" sz="7400" dirty="0" smtClean="0">
              <a:solidFill>
                <a:schemeClr val="accent1">
                  <a:lumMod val="50000"/>
                </a:schemeClr>
              </a:solidFill>
            </a:endParaRPr>
          </a:p>
          <a:p>
            <a:pPr marL="228600" lvl="5" indent="0" algn="just">
              <a:spcBef>
                <a:spcPts val="1000"/>
              </a:spcBef>
              <a:buNone/>
            </a:pPr>
            <a:r>
              <a:rPr lang="fr-FR" sz="7400" dirty="0">
                <a:solidFill>
                  <a:schemeClr val="accent1">
                    <a:lumMod val="50000"/>
                  </a:schemeClr>
                </a:solidFill>
              </a:rPr>
              <a:t>	</a:t>
            </a:r>
            <a:endParaRPr lang="fr-FR" sz="7400" dirty="0" smtClean="0">
              <a:solidFill>
                <a:schemeClr val="accent1">
                  <a:lumMod val="50000"/>
                </a:schemeClr>
              </a:solidFill>
            </a:endParaRPr>
          </a:p>
          <a:p>
            <a:pPr marL="0" lvl="4" indent="0" algn="just">
              <a:spcBef>
                <a:spcPts val="1000"/>
              </a:spcBef>
              <a:buFont typeface="Arial" panose="020B0604020202020204" pitchFamily="34" charset="0"/>
              <a:buNone/>
            </a:pPr>
            <a:endParaRPr lang="fr-FR" sz="7400" b="1" dirty="0" smtClean="0">
              <a:solidFill>
                <a:schemeClr val="accent1">
                  <a:lumMod val="50000"/>
                </a:schemeClr>
              </a:solidFill>
            </a:endParaRPr>
          </a:p>
          <a:p>
            <a:pPr marL="0" lvl="4" algn="just">
              <a:spcBef>
                <a:spcPts val="1000"/>
              </a:spcBef>
            </a:pPr>
            <a:endParaRPr lang="fr-FR" sz="6000" b="1" dirty="0" smtClean="0">
              <a:solidFill>
                <a:schemeClr val="accent1">
                  <a:lumMod val="50000"/>
                </a:schemeClr>
              </a:solidFill>
            </a:endParaRPr>
          </a:p>
          <a:p>
            <a:pPr marL="0" lvl="4" algn="just">
              <a:spcBef>
                <a:spcPts val="1000"/>
              </a:spcBef>
            </a:pPr>
            <a:endParaRPr lang="fr-FR" sz="2400" b="1" u="sng" dirty="0" smtClean="0">
              <a:solidFill>
                <a:schemeClr val="accent1">
                  <a:lumMod val="50000"/>
                </a:schemeClr>
              </a:solidFill>
            </a:endParaRPr>
          </a:p>
          <a:p>
            <a:pPr marL="0" lvl="4" indent="0">
              <a:buFont typeface="Arial" panose="020B0604020202020204" pitchFamily="34" charset="0"/>
              <a:buNone/>
            </a:pPr>
            <a:r>
              <a:rPr lang="fr-FR" b="1" dirty="0" smtClean="0">
                <a:solidFill>
                  <a:schemeClr val="accent1">
                    <a:lumMod val="50000"/>
                  </a:schemeClr>
                </a:solidFill>
              </a:rPr>
              <a:t> </a:t>
            </a:r>
          </a:p>
          <a:p>
            <a:pPr marL="1246188" lvl="4" indent="-1246188">
              <a:buFont typeface="Arial" panose="020B0604020202020204" pitchFamily="34" charset="0"/>
              <a:buNone/>
            </a:pPr>
            <a:endParaRPr lang="fr-FR" altLang="fr-FR" dirty="0" smtClean="0"/>
          </a:p>
        </p:txBody>
      </p:sp>
    </p:spTree>
    <p:extLst>
      <p:ext uri="{BB962C8B-B14F-4D97-AF65-F5344CB8AC3E}">
        <p14:creationId xmlns:p14="http://schemas.microsoft.com/office/powerpoint/2010/main" val="2497769555"/>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0"/>
          </p:nvPr>
        </p:nvSpPr>
        <p:spPr/>
        <p:txBody>
          <a:bodyPr/>
          <a:lstStyle/>
          <a:p>
            <a:fld id="{4762FACF-11A5-7640-A959-375486C71F39}" type="slidenum">
              <a:rPr lang="fr-FR" smtClean="0"/>
              <a:pPr/>
              <a:t>9</a:t>
            </a:fld>
            <a:endParaRPr lang="fr-FR" dirty="0"/>
          </a:p>
        </p:txBody>
      </p:sp>
      <p:sp>
        <p:nvSpPr>
          <p:cNvPr id="4" name="Titre 3"/>
          <p:cNvSpPr txBox="1">
            <a:spLocks noGrp="1"/>
          </p:cNvSpPr>
          <p:nvPr>
            <p:ph type="title"/>
          </p:nvPr>
        </p:nvSpPr>
        <p:spPr>
          <a:xfrm>
            <a:off x="1458855" y="709877"/>
            <a:ext cx="10412334" cy="29803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3200" dirty="0" smtClean="0">
                <a:solidFill>
                  <a:schemeClr val="accent1">
                    <a:lumMod val="50000"/>
                  </a:schemeClr>
                </a:solidFill>
              </a:rPr>
              <a:t>VI. LE CIRCUIT OPERATIONNEL</a:t>
            </a:r>
            <a:endParaRPr lang="fr-FR" sz="3200" dirty="0">
              <a:solidFill>
                <a:schemeClr val="accent5">
                  <a:lumMod val="50000"/>
                </a:schemeClr>
              </a:solidFill>
            </a:endParaRPr>
          </a:p>
        </p:txBody>
      </p:sp>
      <p:pic>
        <p:nvPicPr>
          <p:cNvPr id="5" name="Image 4"/>
          <p:cNvPicPr>
            <a:picLocks noChangeAspect="1"/>
          </p:cNvPicPr>
          <p:nvPr/>
        </p:nvPicPr>
        <p:blipFill>
          <a:blip r:embed="rId3"/>
          <a:stretch>
            <a:fillRect/>
          </a:stretch>
        </p:blipFill>
        <p:spPr>
          <a:xfrm>
            <a:off x="1128156" y="1531917"/>
            <a:ext cx="10616540" cy="4892634"/>
          </a:xfrm>
          <a:prstGeom prst="rect">
            <a:avLst/>
          </a:prstGeom>
        </p:spPr>
      </p:pic>
      <p:sp>
        <p:nvSpPr>
          <p:cNvPr id="6" name="ZoneTexte 5"/>
          <p:cNvSpPr txBox="1"/>
          <p:nvPr/>
        </p:nvSpPr>
        <p:spPr>
          <a:xfrm>
            <a:off x="4963886" y="6547909"/>
            <a:ext cx="2339439" cy="369332"/>
          </a:xfrm>
          <a:prstGeom prst="rect">
            <a:avLst/>
          </a:prstGeom>
          <a:solidFill>
            <a:schemeClr val="bg1"/>
          </a:solidFill>
        </p:spPr>
        <p:txBody>
          <a:bodyPr wrap="square" rtlCol="0">
            <a:spAutoFit/>
          </a:bodyPr>
          <a:lstStyle/>
          <a:p>
            <a:endParaRPr lang="fr-FR" dirty="0"/>
          </a:p>
        </p:txBody>
      </p:sp>
    </p:spTree>
    <p:extLst>
      <p:ext uri="{BB962C8B-B14F-4D97-AF65-F5344CB8AC3E}">
        <p14:creationId xmlns:p14="http://schemas.microsoft.com/office/powerpoint/2010/main" val="2914543869"/>
      </p:ext>
    </p:ext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jHPCke.hgUyNSosdc1K1ag"/>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vmqixPzpXUa8WSYellXNt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oc5LZAoVqES_m47J.GJJd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tXGfRmTUuEG0NrBBngaNd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tLEb_eg9L0.5HBw6DqQptA"/>
</p:tagLst>
</file>

<file path=ppt/tags/tag4.xml><?xml version="1.0" encoding="utf-8"?>
<p:tagLst xmlns:a="http://schemas.openxmlformats.org/drawingml/2006/main" xmlns:r="http://schemas.openxmlformats.org/officeDocument/2006/relationships" xmlns:p="http://schemas.openxmlformats.org/presentationml/2006/main">
  <p:tag name="STYLE" val="AcnSubjectTitle"/>
  <p:tag name="DATE" val="06/08/2009 18:58:57"/>
</p:tagLst>
</file>

<file path=ppt/tags/tag5.xml><?xml version="1.0" encoding="utf-8"?>
<p:tagLst xmlns:a="http://schemas.openxmlformats.org/drawingml/2006/main" xmlns:r="http://schemas.openxmlformats.org/officeDocument/2006/relationships" xmlns:p="http://schemas.openxmlformats.org/presentationml/2006/main">
  <p:tag name="STYLE" val="AcnStamp"/>
  <p:tag name="DATE" val="01/09/2009 10:29:59"/>
</p:tagLst>
</file>

<file path=ppt/tags/tag6.xml><?xml version="1.0" encoding="utf-8"?>
<p:tagLst xmlns:a="http://schemas.openxmlformats.org/drawingml/2006/main" xmlns:r="http://schemas.openxmlformats.org/officeDocument/2006/relationships" xmlns:p="http://schemas.openxmlformats.org/presentationml/2006/main">
  <p:tag name="STYLE" val="AcnStpConnector"/>
  <p:tag name="DATE" val="01/09/2009 10:29:59"/>
</p:tagLst>
</file>

<file path=ppt/tags/tag7.xml><?xml version="1.0" encoding="utf-8"?>
<p:tagLst xmlns:a="http://schemas.openxmlformats.org/drawingml/2006/main" xmlns:r="http://schemas.openxmlformats.org/officeDocument/2006/relationships" xmlns:p="http://schemas.openxmlformats.org/presentationml/2006/main">
  <p:tag name="STYLE" val="AcnStpConnector"/>
  <p:tag name="DATE" val="01/09/2009 10:29:59"/>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hDeNcYpVxEmYLTXfswfkz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jHPCke.hgUyNSosdc1K1ag"/>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2563</TotalTime>
  <Words>644</Words>
  <Application>Microsoft Office PowerPoint</Application>
  <PresentationFormat>Grand écran</PresentationFormat>
  <Paragraphs>139</Paragraphs>
  <Slides>9</Slides>
  <Notes>8</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2</vt:i4>
      </vt:variant>
      <vt:variant>
        <vt:lpstr>Titres des diapositives</vt:lpstr>
      </vt:variant>
      <vt:variant>
        <vt:i4>9</vt:i4>
      </vt:variant>
    </vt:vector>
  </HeadingPairs>
  <TitlesOfParts>
    <vt:vector size="17" baseType="lpstr">
      <vt:lpstr>Arial</vt:lpstr>
      <vt:lpstr>Calibri</vt:lpstr>
      <vt:lpstr>Calibri Light</vt:lpstr>
      <vt:lpstr>Century Gothic</vt:lpstr>
      <vt:lpstr>ヒラギノ角ゴ Pro W3</vt:lpstr>
      <vt:lpstr>Thème Office</vt:lpstr>
      <vt:lpstr>think-cell Slide</vt:lpstr>
      <vt:lpstr>Document</vt:lpstr>
      <vt:lpstr>    PROCEDURE DE DELIVRANCE DU TITRE DE SEJOUR POUR RAISON MEDICALE  </vt:lpstr>
      <vt:lpstr>I. FONDEMENTS JURIDIQUES</vt:lpstr>
      <vt:lpstr> II. RAPPEL DE LA TYPOLOGIE DES OUTILS JURIDIQUES</vt:lpstr>
      <vt:lpstr>III. Loi du 7 mars 2016</vt:lpstr>
      <vt:lpstr>IV. UNE PROCEDURE REVISITEE AVEC LA LOI DU 7 MARS 2016 ET LES TEXTES SUBSEQUENTS </vt:lpstr>
      <vt:lpstr>V. UNE PROCEDURE REVISITEE AVEC LE DECRET n° 2016-1456 du 28 OCTOBRE 2016 PRIS POUR L’APPLICATION DE LA LOI n° 2016-274 du 7 MARS 2016</vt:lpstr>
      <vt:lpstr>VI. LES PRINCIPES QUI GOUVERNENT CETTE PROCEDURE</vt:lpstr>
      <vt:lpstr>VII. L’ENTREE EN VIGUEUR</vt:lpstr>
      <vt:lpstr>VI. LE CIRCUIT OPERATIONNEL</vt:lpstr>
    </vt:vector>
  </TitlesOfParts>
  <Company>DGEF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Stéphanie Marivain</dc:creator>
  <cp:lastModifiedBy>Marie-Fréderique WHITLEY</cp:lastModifiedBy>
  <cp:revision>195</cp:revision>
  <cp:lastPrinted>2016-10-06T14:22:19Z</cp:lastPrinted>
  <dcterms:created xsi:type="dcterms:W3CDTF">2014-05-28T09:36:47Z</dcterms:created>
  <dcterms:modified xsi:type="dcterms:W3CDTF">2016-11-08T14:28:44Z</dcterms:modified>
</cp:coreProperties>
</file>